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 id="2147483676" r:id="rId5"/>
  </p:sldMasterIdLst>
  <p:notesMasterIdLst>
    <p:notesMasterId r:id="rId48"/>
  </p:notesMasterIdLst>
  <p:handoutMasterIdLst>
    <p:handoutMasterId r:id="rId49"/>
  </p:handoutMasterIdLst>
  <p:sldIdLst>
    <p:sldId id="299" r:id="rId6"/>
    <p:sldId id="256" r:id="rId7"/>
    <p:sldId id="257" r:id="rId8"/>
    <p:sldId id="258" r:id="rId9"/>
    <p:sldId id="268" r:id="rId10"/>
    <p:sldId id="259" r:id="rId11"/>
    <p:sldId id="260" r:id="rId12"/>
    <p:sldId id="261" r:id="rId13"/>
    <p:sldId id="262" r:id="rId14"/>
    <p:sldId id="265" r:id="rId15"/>
    <p:sldId id="266" r:id="rId16"/>
    <p:sldId id="263" r:id="rId17"/>
    <p:sldId id="264" r:id="rId18"/>
    <p:sldId id="298" r:id="rId19"/>
    <p:sldId id="267" r:id="rId20"/>
    <p:sldId id="296" r:id="rId21"/>
    <p:sldId id="269" r:id="rId22"/>
    <p:sldId id="270" r:id="rId23"/>
    <p:sldId id="271" r:id="rId24"/>
    <p:sldId id="272" r:id="rId25"/>
    <p:sldId id="273" r:id="rId26"/>
    <p:sldId id="274" r:id="rId27"/>
    <p:sldId id="297"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Lst>
  <p:sldSz cx="12192000" cy="6858000"/>
  <p:notesSz cx="6858000" cy="9144000"/>
  <p:embeddedFontLst>
    <p:embeddedFont>
      <p:font typeface="Arial Narrow" panose="020B0606020202030204"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Gill Sans" panose="020B0604020202020204" charset="0"/>
      <p:regular r:id="rId58"/>
      <p:bold r:id="rId59"/>
    </p:embeddedFont>
    <p:embeddedFont>
      <p:font typeface="Lato Light"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16">
          <p15:clr>
            <a:srgbClr val="A4A3A4"/>
          </p15:clr>
        </p15:guide>
        <p15:guide id="2" orient="horz" pos="624">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4" roundtripDataSignature="AMtx7mjR7GqG5ZNcpJZ1W4ZANnKqZ2mV2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say Swisher" initials="" lastIdx="22" clrIdx="0"/>
  <p:cmAuthor id="1" name="Leanne Dougherty" initials="" lastIdx="2" clrIdx="1"/>
  <p:cmAuthor id="2" name="Hope Hempstone" initials="" lastIdx="7" clrIdx="2"/>
  <p:cmAuthor id="3" name="Martha Silva" initials="" lastIdx="4" clrIdx="3"/>
  <p:cmAuthor id="4" name="Martha" initials="M" lastIdx="13" clrIdx="4">
    <p:extLst>
      <p:ext uri="{19B8F6BF-5375-455C-9EA6-DF929625EA0E}">
        <p15:presenceInfo xmlns:p15="http://schemas.microsoft.com/office/powerpoint/2012/main" userId="S::msilva@popcouncil.org::e7849cb8-f9e8-4c13-bc3f-27e86f80db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7FC"/>
    <a:srgbClr val="595959"/>
    <a:srgbClr val="F6B082"/>
    <a:srgbClr val="0CB6C6"/>
    <a:srgbClr val="4363AE"/>
    <a:srgbClr val="1AA8DF"/>
    <a:srgbClr val="FCE5D5"/>
    <a:srgbClr val="F07B2F"/>
    <a:srgbClr val="043A5B"/>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1CAE2-A363-4F4D-9151-3B8A7B7BC75C}" v="6" dt="2020-04-22T18:33:35.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5"/>
    <p:restoredTop sz="94676"/>
  </p:normalViewPr>
  <p:slideViewPr>
    <p:cSldViewPr snapToGrid="0">
      <p:cViewPr varScale="1">
        <p:scale>
          <a:sx n="62" d="100"/>
          <a:sy n="62" d="100"/>
        </p:scale>
        <p:origin x="72" y="2742"/>
      </p:cViewPr>
      <p:guideLst>
        <p:guide pos="216"/>
        <p:guide orient="horz" pos="624"/>
      </p:guideLst>
    </p:cSldViewPr>
  </p:slideViewPr>
  <p:notesTextViewPr>
    <p:cViewPr>
      <p:scale>
        <a:sx n="1" d="1"/>
        <a:sy n="1" d="1"/>
      </p:scale>
      <p:origin x="0" y="0"/>
    </p:cViewPr>
  </p:notesTextViewPr>
  <p:notesViewPr>
    <p:cSldViewPr snapToGrid="0">
      <p:cViewPr varScale="1">
        <p:scale>
          <a:sx n="109" d="100"/>
          <a:sy n="109" d="100"/>
        </p:scale>
        <p:origin x="108" y="1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heme" Target="theme/theme1.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openxmlformats.org/officeDocument/2006/relationships/font" Target="fonts/font7.fntdata"/><Relationship Id="rId64" Type="http://customschemas.google.com/relationships/presentationmetadata" Target="metadata"/><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0.fntdata"/><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5.fntdata"/><Relationship Id="rId62" Type="http://schemas.openxmlformats.org/officeDocument/2006/relationships/font" Target="fonts/font13.fntdata"/><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ry Hutchinson" userId="da25e8c2-4cfa-4a6f-b6d6-a8ac2a736b83" providerId="ADAL" clId="{4AE1CAE2-A363-4F4D-9151-3B8A7B7BC75C}"/>
    <pc:docChg chg="undo custSel addSld delSld modSld sldOrd">
      <pc:chgData name="Sherry Hutchinson" userId="da25e8c2-4cfa-4a6f-b6d6-a8ac2a736b83" providerId="ADAL" clId="{4AE1CAE2-A363-4F4D-9151-3B8A7B7BC75C}" dt="2020-04-22T18:34:53.234" v="34" actId="2711"/>
      <pc:docMkLst>
        <pc:docMk/>
      </pc:docMkLst>
      <pc:sldChg chg="addSp delSp modSp new ord">
        <pc:chgData name="Sherry Hutchinson" userId="da25e8c2-4cfa-4a6f-b6d6-a8ac2a736b83" providerId="ADAL" clId="{4AE1CAE2-A363-4F4D-9151-3B8A7B7BC75C}" dt="2020-04-22T18:34:53.234" v="34" actId="2711"/>
        <pc:sldMkLst>
          <pc:docMk/>
          <pc:sldMk cId="1811534241" sldId="299"/>
        </pc:sldMkLst>
        <pc:spChg chg="del">
          <ac:chgData name="Sherry Hutchinson" userId="da25e8c2-4cfa-4a6f-b6d6-a8ac2a736b83" providerId="ADAL" clId="{4AE1CAE2-A363-4F4D-9151-3B8A7B7BC75C}" dt="2020-04-22T18:31:38.573" v="5"/>
          <ac:spMkLst>
            <pc:docMk/>
            <pc:sldMk cId="1811534241" sldId="299"/>
            <ac:spMk id="2" creationId="{33DBB544-2EFA-4C3C-B0EA-E891793F00A1}"/>
          </ac:spMkLst>
        </pc:spChg>
        <pc:spChg chg="del">
          <ac:chgData name="Sherry Hutchinson" userId="da25e8c2-4cfa-4a6f-b6d6-a8ac2a736b83" providerId="ADAL" clId="{4AE1CAE2-A363-4F4D-9151-3B8A7B7BC75C}" dt="2020-04-22T18:31:38.573" v="5"/>
          <ac:spMkLst>
            <pc:docMk/>
            <pc:sldMk cId="1811534241" sldId="299"/>
            <ac:spMk id="3" creationId="{C8533A61-7E74-457E-9092-B4D52AD11CC0}"/>
          </ac:spMkLst>
        </pc:spChg>
        <pc:spChg chg="add mod">
          <ac:chgData name="Sherry Hutchinson" userId="da25e8c2-4cfa-4a6f-b6d6-a8ac2a736b83" providerId="ADAL" clId="{4AE1CAE2-A363-4F4D-9151-3B8A7B7BC75C}" dt="2020-04-22T18:34:53.234" v="34" actId="2711"/>
          <ac:spMkLst>
            <pc:docMk/>
            <pc:sldMk cId="1811534241" sldId="299"/>
            <ac:spMk id="4" creationId="{7FE9F8A3-79AC-48E1-9714-DB2601593E99}"/>
          </ac:spMkLst>
        </pc:spChg>
        <pc:graphicFrameChg chg="add del">
          <ac:chgData name="Sherry Hutchinson" userId="da25e8c2-4cfa-4a6f-b6d6-a8ac2a736b83" providerId="ADAL" clId="{4AE1CAE2-A363-4F4D-9151-3B8A7B7BC75C}" dt="2020-04-22T18:32:50.970" v="11"/>
          <ac:graphicFrameMkLst>
            <pc:docMk/>
            <pc:sldMk cId="1811534241" sldId="299"/>
            <ac:graphicFrameMk id="5" creationId="{0CEFBC7F-B3BA-4472-8AE3-008E665A5757}"/>
          </ac:graphicFrameMkLst>
        </pc:graphicFrameChg>
      </pc:sldChg>
      <pc:sldChg chg="new del">
        <pc:chgData name="Sherry Hutchinson" userId="da25e8c2-4cfa-4a6f-b6d6-a8ac2a736b83" providerId="ADAL" clId="{4AE1CAE2-A363-4F4D-9151-3B8A7B7BC75C}" dt="2020-04-22T18:31:30.688" v="4" actId="2696"/>
        <pc:sldMkLst>
          <pc:docMk/>
          <pc:sldMk cId="2277125131" sldId="3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opcouncilglobal-my.sharepoint.com/personal/msilva_popcouncil_org/Documents/FP%20Investments_2020-03-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Sheet3!$G$11</c:f>
              <c:strCache>
                <c:ptCount val="1"/>
                <c:pt idx="0">
                  <c:v>Supply</c:v>
                </c:pt>
              </c:strCache>
            </c:strRef>
          </c:tx>
          <c:spPr>
            <a:solidFill>
              <a:schemeClr val="accent6"/>
            </a:solidFill>
            <a:ln>
              <a:noFill/>
            </a:ln>
            <a:effectLst/>
          </c:spPr>
          <c:invertIfNegative val="0"/>
          <c:cat>
            <c:strRef>
              <c:f>Sheet3!$H$10:$K$10</c:f>
              <c:strCache>
                <c:ptCount val="4"/>
                <c:pt idx="0">
                  <c:v>TOGO</c:v>
                </c:pt>
                <c:pt idx="1">
                  <c:v>RCI</c:v>
                </c:pt>
                <c:pt idx="2">
                  <c:v>BURKINA FASO</c:v>
                </c:pt>
                <c:pt idx="3">
                  <c:v>NIGER</c:v>
                </c:pt>
              </c:strCache>
            </c:strRef>
          </c:cat>
          <c:val>
            <c:numRef>
              <c:f>Sheet3!$H$11:$K$11</c:f>
              <c:numCache>
                <c:formatCode>General</c:formatCode>
                <c:ptCount val="4"/>
                <c:pt idx="0">
                  <c:v>6</c:v>
                </c:pt>
                <c:pt idx="1">
                  <c:v>4</c:v>
                </c:pt>
                <c:pt idx="2">
                  <c:v>12</c:v>
                </c:pt>
                <c:pt idx="3">
                  <c:v>6</c:v>
                </c:pt>
              </c:numCache>
            </c:numRef>
          </c:val>
          <c:extLst>
            <c:ext xmlns:c16="http://schemas.microsoft.com/office/drawing/2014/chart" uri="{C3380CC4-5D6E-409C-BE32-E72D297353CC}">
              <c16:uniqueId val="{00000000-21A2-4EB9-BE8D-1C44B1DE448E}"/>
            </c:ext>
          </c:extLst>
        </c:ser>
        <c:ser>
          <c:idx val="1"/>
          <c:order val="1"/>
          <c:tx>
            <c:strRef>
              <c:f>Sheet3!$G$12</c:f>
              <c:strCache>
                <c:ptCount val="1"/>
                <c:pt idx="0">
                  <c:v>Demand</c:v>
                </c:pt>
              </c:strCache>
            </c:strRef>
          </c:tx>
          <c:spPr>
            <a:solidFill>
              <a:schemeClr val="accent2"/>
            </a:solidFill>
            <a:ln>
              <a:noFill/>
            </a:ln>
            <a:effectLst/>
          </c:spPr>
          <c:invertIfNegative val="0"/>
          <c:cat>
            <c:strRef>
              <c:f>Sheet3!$H$10:$K$10</c:f>
              <c:strCache>
                <c:ptCount val="4"/>
                <c:pt idx="0">
                  <c:v>TOGO</c:v>
                </c:pt>
                <c:pt idx="1">
                  <c:v>RCI</c:v>
                </c:pt>
                <c:pt idx="2">
                  <c:v>BURKINA FASO</c:v>
                </c:pt>
                <c:pt idx="3">
                  <c:v>NIGER</c:v>
                </c:pt>
              </c:strCache>
            </c:strRef>
          </c:cat>
          <c:val>
            <c:numRef>
              <c:f>Sheet3!$H$12:$K$12</c:f>
              <c:numCache>
                <c:formatCode>General</c:formatCode>
                <c:ptCount val="4"/>
                <c:pt idx="0">
                  <c:v>2</c:v>
                </c:pt>
                <c:pt idx="1">
                  <c:v>6</c:v>
                </c:pt>
                <c:pt idx="2">
                  <c:v>7</c:v>
                </c:pt>
                <c:pt idx="3">
                  <c:v>9</c:v>
                </c:pt>
              </c:numCache>
            </c:numRef>
          </c:val>
          <c:extLst>
            <c:ext xmlns:c16="http://schemas.microsoft.com/office/drawing/2014/chart" uri="{C3380CC4-5D6E-409C-BE32-E72D297353CC}">
              <c16:uniqueId val="{00000001-21A2-4EB9-BE8D-1C44B1DE448E}"/>
            </c:ext>
          </c:extLst>
        </c:ser>
        <c:ser>
          <c:idx val="2"/>
          <c:order val="2"/>
          <c:tx>
            <c:strRef>
              <c:f>Sheet3!$G$13</c:f>
              <c:strCache>
                <c:ptCount val="1"/>
                <c:pt idx="0">
                  <c:v>Advocacy</c:v>
                </c:pt>
              </c:strCache>
            </c:strRef>
          </c:tx>
          <c:spPr>
            <a:solidFill>
              <a:schemeClr val="accent3"/>
            </a:solidFill>
            <a:ln>
              <a:noFill/>
            </a:ln>
            <a:effectLst/>
          </c:spPr>
          <c:invertIfNegative val="0"/>
          <c:cat>
            <c:strRef>
              <c:f>Sheet3!$H$10:$K$10</c:f>
              <c:strCache>
                <c:ptCount val="4"/>
                <c:pt idx="0">
                  <c:v>TOGO</c:v>
                </c:pt>
                <c:pt idx="1">
                  <c:v>RCI</c:v>
                </c:pt>
                <c:pt idx="2">
                  <c:v>BURKINA FASO</c:v>
                </c:pt>
                <c:pt idx="3">
                  <c:v>NIGER</c:v>
                </c:pt>
              </c:strCache>
            </c:strRef>
          </c:cat>
          <c:val>
            <c:numRef>
              <c:f>Sheet3!$H$13:$K$13</c:f>
              <c:numCache>
                <c:formatCode>General</c:formatCode>
                <c:ptCount val="4"/>
                <c:pt idx="0">
                  <c:v>2</c:v>
                </c:pt>
                <c:pt idx="1">
                  <c:v>6</c:v>
                </c:pt>
                <c:pt idx="2">
                  <c:v>8</c:v>
                </c:pt>
                <c:pt idx="3">
                  <c:v>4</c:v>
                </c:pt>
              </c:numCache>
            </c:numRef>
          </c:val>
          <c:extLst>
            <c:ext xmlns:c16="http://schemas.microsoft.com/office/drawing/2014/chart" uri="{C3380CC4-5D6E-409C-BE32-E72D297353CC}">
              <c16:uniqueId val="{00000002-21A2-4EB9-BE8D-1C44B1DE448E}"/>
            </c:ext>
          </c:extLst>
        </c:ser>
        <c:ser>
          <c:idx val="3"/>
          <c:order val="3"/>
          <c:tx>
            <c:strRef>
              <c:f>Sheet3!$G$14</c:f>
              <c:strCache>
                <c:ptCount val="1"/>
                <c:pt idx="0">
                  <c:v>Research &amp; Measurement</c:v>
                </c:pt>
              </c:strCache>
            </c:strRef>
          </c:tx>
          <c:spPr>
            <a:solidFill>
              <a:schemeClr val="accent4"/>
            </a:solidFill>
            <a:ln>
              <a:noFill/>
            </a:ln>
            <a:effectLst/>
          </c:spPr>
          <c:invertIfNegative val="0"/>
          <c:cat>
            <c:strRef>
              <c:f>Sheet3!$H$10:$K$10</c:f>
              <c:strCache>
                <c:ptCount val="4"/>
                <c:pt idx="0">
                  <c:v>TOGO</c:v>
                </c:pt>
                <c:pt idx="1">
                  <c:v>RCI</c:v>
                </c:pt>
                <c:pt idx="2">
                  <c:v>BURKINA FASO</c:v>
                </c:pt>
                <c:pt idx="3">
                  <c:v>NIGER</c:v>
                </c:pt>
              </c:strCache>
            </c:strRef>
          </c:cat>
          <c:val>
            <c:numRef>
              <c:f>Sheet3!$H$14:$K$14</c:f>
              <c:numCache>
                <c:formatCode>General</c:formatCode>
                <c:ptCount val="4"/>
                <c:pt idx="0">
                  <c:v>3</c:v>
                </c:pt>
                <c:pt idx="1">
                  <c:v>3</c:v>
                </c:pt>
                <c:pt idx="2">
                  <c:v>5</c:v>
                </c:pt>
                <c:pt idx="3">
                  <c:v>3</c:v>
                </c:pt>
              </c:numCache>
            </c:numRef>
          </c:val>
          <c:extLst>
            <c:ext xmlns:c16="http://schemas.microsoft.com/office/drawing/2014/chart" uri="{C3380CC4-5D6E-409C-BE32-E72D297353CC}">
              <c16:uniqueId val="{00000003-21A2-4EB9-BE8D-1C44B1DE448E}"/>
            </c:ext>
          </c:extLst>
        </c:ser>
        <c:ser>
          <c:idx val="4"/>
          <c:order val="4"/>
          <c:tx>
            <c:strRef>
              <c:f>Sheet3!$G$15</c:f>
              <c:strCache>
                <c:ptCount val="1"/>
                <c:pt idx="0">
                  <c:v>Multi-area</c:v>
                </c:pt>
              </c:strCache>
            </c:strRef>
          </c:tx>
          <c:spPr>
            <a:solidFill>
              <a:schemeClr val="accent5"/>
            </a:solidFill>
            <a:ln>
              <a:noFill/>
            </a:ln>
            <a:effectLst/>
          </c:spPr>
          <c:invertIfNegative val="0"/>
          <c:cat>
            <c:strRef>
              <c:f>Sheet3!$H$10:$K$10</c:f>
              <c:strCache>
                <c:ptCount val="4"/>
                <c:pt idx="0">
                  <c:v>TOGO</c:v>
                </c:pt>
                <c:pt idx="1">
                  <c:v>RCI</c:v>
                </c:pt>
                <c:pt idx="2">
                  <c:v>BURKINA FASO</c:v>
                </c:pt>
                <c:pt idx="3">
                  <c:v>NIGER</c:v>
                </c:pt>
              </c:strCache>
            </c:strRef>
          </c:cat>
          <c:val>
            <c:numRef>
              <c:f>Sheet3!$H$15:$K$15</c:f>
              <c:numCache>
                <c:formatCode>General</c:formatCode>
                <c:ptCount val="4"/>
                <c:pt idx="0">
                  <c:v>9</c:v>
                </c:pt>
                <c:pt idx="1">
                  <c:v>11</c:v>
                </c:pt>
                <c:pt idx="2">
                  <c:v>23</c:v>
                </c:pt>
                <c:pt idx="3">
                  <c:v>12</c:v>
                </c:pt>
              </c:numCache>
            </c:numRef>
          </c:val>
          <c:extLst>
            <c:ext xmlns:c16="http://schemas.microsoft.com/office/drawing/2014/chart" uri="{C3380CC4-5D6E-409C-BE32-E72D297353CC}">
              <c16:uniqueId val="{00000004-21A2-4EB9-BE8D-1C44B1DE448E}"/>
            </c:ext>
          </c:extLst>
        </c:ser>
        <c:dLbls>
          <c:showLegendKey val="0"/>
          <c:showVal val="0"/>
          <c:showCatName val="0"/>
          <c:showSerName val="0"/>
          <c:showPercent val="0"/>
          <c:showBubbleSize val="0"/>
        </c:dLbls>
        <c:gapWidth val="219"/>
        <c:overlap val="-27"/>
        <c:axId val="850692512"/>
        <c:axId val="850694152"/>
      </c:barChart>
      <c:catAx>
        <c:axId val="85069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50694152"/>
        <c:crosses val="autoZero"/>
        <c:auto val="1"/>
        <c:lblAlgn val="ctr"/>
        <c:lblOffset val="100"/>
        <c:noMultiLvlLbl val="0"/>
      </c:catAx>
      <c:valAx>
        <c:axId val="850694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1">
                    <a:solidFill>
                      <a:schemeClr val="bg1"/>
                    </a:solidFill>
                  </a:rPr>
                  <a:t>Number</a:t>
                </a:r>
                <a:r>
                  <a:rPr lang="en-US" sz="1600" b="1" baseline="0">
                    <a:solidFill>
                      <a:schemeClr val="bg1"/>
                    </a:solidFill>
                  </a:rPr>
                  <a:t> of investments</a:t>
                </a:r>
              </a:p>
            </c:rich>
          </c:tx>
          <c:layout>
            <c:manualLayout>
              <c:xMode val="edge"/>
              <c:yMode val="edge"/>
              <c:x val="6.208878402783142E-3"/>
              <c:y val="0.1987388964025270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069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7B01CF-9431-4398-B740-BAF9DD83D2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1C0A04-2976-410E-BEA5-91DE33E9DD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A26729-70AB-4AE2-BE15-C537B99D6494}" type="datetimeFigureOut">
              <a:rPr lang="en-US" smtClean="0"/>
              <a:t>4/22/2020</a:t>
            </a:fld>
            <a:endParaRPr lang="en-US"/>
          </a:p>
        </p:txBody>
      </p:sp>
      <p:sp>
        <p:nvSpPr>
          <p:cNvPr id="4" name="Footer Placeholder 3">
            <a:extLst>
              <a:ext uri="{FF2B5EF4-FFF2-40B4-BE49-F238E27FC236}">
                <a16:creationId xmlns:a16="http://schemas.microsoft.com/office/drawing/2014/main" id="{7B223CE9-1ACD-4C0E-BF2E-7E422BD972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446F2A-05A0-4400-A6A8-DF1CD97EB5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0631AA-D4FD-4281-B30A-F2F3558C00B9}" type="slidenum">
              <a:rPr lang="en-US" smtClean="0"/>
              <a:t>‹#›</a:t>
            </a:fld>
            <a:endParaRPr lang="en-US"/>
          </a:p>
        </p:txBody>
      </p:sp>
    </p:spTree>
    <p:extLst>
      <p:ext uri="{BB962C8B-B14F-4D97-AF65-F5344CB8AC3E}">
        <p14:creationId xmlns:p14="http://schemas.microsoft.com/office/powerpoint/2010/main" val="3466102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266280" cy="613699"/>
          </a:xfrm>
          <a:prstGeom prst="rect">
            <a:avLst/>
          </a:prstGeom>
          <a:noFill/>
          <a:ln>
            <a:noFill/>
          </a:ln>
        </p:spPr>
        <p:txBody>
          <a:bodyPr spcFirstLastPara="1" wrap="square" lIns="92475" tIns="46225" rIns="92475" bIns="462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2962388" y="0"/>
            <a:ext cx="2266280" cy="613699"/>
          </a:xfrm>
          <a:prstGeom prst="rect">
            <a:avLst/>
          </a:prstGeom>
          <a:noFill/>
          <a:ln>
            <a:noFill/>
          </a:ln>
        </p:spPr>
        <p:txBody>
          <a:bodyPr spcFirstLastPara="1" wrap="square" lIns="92475" tIns="46225" rIns="92475" bIns="462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1658151"/>
            <a:ext cx="2266280" cy="613699"/>
          </a:xfrm>
          <a:prstGeom prst="rect">
            <a:avLst/>
          </a:prstGeom>
          <a:noFill/>
          <a:ln>
            <a:noFill/>
          </a:ln>
        </p:spPr>
        <p:txBody>
          <a:bodyPr spcFirstLastPara="1" wrap="square" lIns="92475" tIns="46225" rIns="92475" bIns="462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2962388" y="11658151"/>
            <a:ext cx="2266280" cy="613699"/>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notes"/>
          <p:cNvSpPr>
            <a:spLocks noGrp="1" noRot="1" noChangeAspect="1"/>
          </p:cNvSpPr>
          <p:nvPr>
            <p:ph type="sldImg" idx="2"/>
          </p:nvPr>
        </p:nvSpPr>
        <p:spPr>
          <a:xfrm>
            <a:off x="-18430875" y="4933950"/>
            <a:ext cx="43905488" cy="24698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notes"/>
          <p:cNvSpPr txBox="1">
            <a:spLocks noGrp="1"/>
          </p:cNvSpPr>
          <p:nvPr>
            <p:ph type="body" idx="1"/>
          </p:nvPr>
        </p:nvSpPr>
        <p:spPr>
          <a:xfrm>
            <a:off x="704339" y="31279850"/>
            <a:ext cx="5634709" cy="2963354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1:notes"/>
          <p:cNvSpPr txBox="1">
            <a:spLocks noGrp="1"/>
          </p:cNvSpPr>
          <p:nvPr>
            <p:ph type="sldNum" idx="12"/>
          </p:nvPr>
        </p:nvSpPr>
        <p:spPr>
          <a:xfrm>
            <a:off x="3989623" y="62548263"/>
            <a:ext cx="3052134" cy="3292617"/>
          </a:xfrm>
          <a:prstGeom prst="rect">
            <a:avLst/>
          </a:prstGeom>
          <a:noFill/>
          <a:ln>
            <a:noFill/>
          </a:ln>
        </p:spPr>
        <p:txBody>
          <a:bodyPr spcFirstLastPara="1" wrap="square" lIns="183575" tIns="91750" rIns="183575" bIns="917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34: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134: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32:notes"/>
          <p:cNvSpPr txBox="1">
            <a:spLocks noGrp="1"/>
          </p:cNvSpPr>
          <p:nvPr>
            <p:ph type="body" idx="1"/>
          </p:nvPr>
        </p:nvSpPr>
        <p:spPr>
          <a:xfrm>
            <a:off x="704339" y="31279850"/>
            <a:ext cx="5634709" cy="2963354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132:notes"/>
          <p:cNvSpPr>
            <a:spLocks noGrp="1" noRot="1" noChangeAspect="1"/>
          </p:cNvSpPr>
          <p:nvPr>
            <p:ph type="sldImg" idx="2"/>
          </p:nvPr>
        </p:nvSpPr>
        <p:spPr>
          <a:xfrm>
            <a:off x="-18430875" y="4933950"/>
            <a:ext cx="43905488" cy="24698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33:notes"/>
          <p:cNvSpPr txBox="1">
            <a:spLocks noGrp="1"/>
          </p:cNvSpPr>
          <p:nvPr>
            <p:ph type="body" idx="1"/>
          </p:nvPr>
        </p:nvSpPr>
        <p:spPr>
          <a:xfrm>
            <a:off x="704339" y="31279850"/>
            <a:ext cx="5634709" cy="2963354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r>
              <a:rPr lang="en-US"/>
              <a:t>Bar chart: Supply, demand, advocacy, research, "packages", by country</a:t>
            </a:r>
            <a:endParaRPr/>
          </a:p>
          <a:p>
            <a:pPr marL="0" lvl="0" indent="0" algn="l" rtl="0">
              <a:lnSpc>
                <a:spcPct val="100000"/>
              </a:lnSpc>
              <a:spcBef>
                <a:spcPts val="0"/>
              </a:spcBef>
              <a:spcAft>
                <a:spcPts val="0"/>
              </a:spcAft>
              <a:buSzPts val="1400"/>
              <a:buNone/>
            </a:pPr>
            <a:r>
              <a:rPr lang="en-US"/>
              <a:t>Observations: Greater number of investments in Burkina. The majority of investments in each country covered multiple areas. </a:t>
            </a:r>
            <a:endParaRPr/>
          </a:p>
        </p:txBody>
      </p:sp>
      <p:sp>
        <p:nvSpPr>
          <p:cNvPr id="453" name="Google Shape;453;p133:notes"/>
          <p:cNvSpPr>
            <a:spLocks noGrp="1" noRot="1" noChangeAspect="1"/>
          </p:cNvSpPr>
          <p:nvPr>
            <p:ph type="sldImg" idx="2"/>
          </p:nvPr>
        </p:nvSpPr>
        <p:spPr>
          <a:xfrm>
            <a:off x="-18430875" y="4933950"/>
            <a:ext cx="43905488" cy="24698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3: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201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35: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494" name="Google Shape;494;p135: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36: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136: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37: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137: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38: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138: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457200" marR="0" lvl="0" indent="-228600" algn="l" rtl="0">
              <a:lnSpc>
                <a:spcPct val="100000"/>
              </a:lnSpc>
              <a:spcBef>
                <a:spcPts val="0"/>
              </a:spcBef>
              <a:spcAft>
                <a:spcPts val="0"/>
              </a:spcAft>
              <a:buSzPts val="1400"/>
              <a:buNone/>
            </a:pPr>
            <a:endParaRPr/>
          </a:p>
        </p:txBody>
      </p:sp>
      <p:sp>
        <p:nvSpPr>
          <p:cNvPr id="531" name="Google Shape;531;p138:notes"/>
          <p:cNvSpPr txBox="1">
            <a:spLocks noGrp="1"/>
          </p:cNvSpPr>
          <p:nvPr>
            <p:ph type="sldNum" idx="12"/>
          </p:nvPr>
        </p:nvSpPr>
        <p:spPr>
          <a:xfrm>
            <a:off x="2962388" y="11658151"/>
            <a:ext cx="2266280" cy="613699"/>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5: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457200" marR="0" lvl="0" indent="-228600" algn="l" rtl="0">
              <a:lnSpc>
                <a:spcPct val="100000"/>
              </a:lnSpc>
              <a:spcBef>
                <a:spcPts val="0"/>
              </a:spcBef>
              <a:spcAft>
                <a:spcPts val="0"/>
              </a:spcAft>
              <a:buSzPts val="1400"/>
              <a:buNone/>
            </a:pPr>
            <a:endParaRPr/>
          </a:p>
        </p:txBody>
      </p:sp>
      <p:sp>
        <p:nvSpPr>
          <p:cNvPr id="544" name="Google Shape;544;p5:notes"/>
          <p:cNvSpPr txBox="1">
            <a:spLocks noGrp="1"/>
          </p:cNvSpPr>
          <p:nvPr>
            <p:ph type="sldNum" idx="12"/>
          </p:nvPr>
        </p:nvSpPr>
        <p:spPr>
          <a:xfrm>
            <a:off x="2962388" y="11658151"/>
            <a:ext cx="2266280" cy="613699"/>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39: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139: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457200" marR="0" lvl="0" indent="-228600" algn="l" rtl="0">
              <a:lnSpc>
                <a:spcPct val="100000"/>
              </a:lnSpc>
              <a:spcBef>
                <a:spcPts val="0"/>
              </a:spcBef>
              <a:spcAft>
                <a:spcPts val="0"/>
              </a:spcAft>
              <a:buSzPts val="1400"/>
              <a:buNone/>
            </a:pPr>
            <a:endParaRPr/>
          </a:p>
        </p:txBody>
      </p:sp>
      <p:sp>
        <p:nvSpPr>
          <p:cNvPr id="561" name="Google Shape;561;p139:notes"/>
          <p:cNvSpPr txBox="1">
            <a:spLocks noGrp="1"/>
          </p:cNvSpPr>
          <p:nvPr>
            <p:ph type="sldNum" idx="12"/>
          </p:nvPr>
        </p:nvSpPr>
        <p:spPr>
          <a:xfrm>
            <a:off x="2962388" y="11658151"/>
            <a:ext cx="2266280" cy="613699"/>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27: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27: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457200" marR="0" lvl="0" indent="-228600" algn="l" rtl="0">
              <a:lnSpc>
                <a:spcPct val="100000"/>
              </a:lnSpc>
              <a:spcBef>
                <a:spcPts val="0"/>
              </a:spcBef>
              <a:spcAft>
                <a:spcPts val="0"/>
              </a:spcAft>
              <a:buSzPts val="1400"/>
              <a:buNone/>
            </a:pPr>
            <a:endParaRPr/>
          </a:p>
        </p:txBody>
      </p:sp>
      <p:sp>
        <p:nvSpPr>
          <p:cNvPr id="402" name="Google Shape;402;p127:notes"/>
          <p:cNvSpPr txBox="1">
            <a:spLocks noGrp="1"/>
          </p:cNvSpPr>
          <p:nvPr>
            <p:ph type="sldNum" idx="12"/>
          </p:nvPr>
        </p:nvSpPr>
        <p:spPr>
          <a:xfrm>
            <a:off x="2962388" y="11658151"/>
            <a:ext cx="2266280" cy="613699"/>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SzPts val="2400"/>
              <a:buNone/>
            </a:pPr>
            <a:fld id="{00000000-1234-1234-1234-123412341234}" type="slidenum">
              <a:rPr lang="en-US" sz="2400">
                <a:solidFill>
                  <a:srgbClr val="000000"/>
                </a:solidFill>
                <a:latin typeface="Calibri"/>
                <a:ea typeface="Calibri"/>
                <a:cs typeface="Calibri"/>
                <a:sym typeface="Calibri"/>
              </a:rPr>
              <a:t>3</a:t>
            </a:fld>
            <a:endParaRPr sz="2400">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notes"/>
          <p:cNvSpPr txBox="1">
            <a:spLocks noGrp="1"/>
          </p:cNvSpPr>
          <p:nvPr>
            <p:ph type="body" idx="1"/>
          </p:nvPr>
        </p:nvSpPr>
        <p:spPr>
          <a:xfrm>
            <a:off x="522988" y="5830141"/>
            <a:ext cx="4183902" cy="5523291"/>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66" name="Google Shape;566;p6: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40: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140: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41: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Font typeface="Calibri"/>
              <a:buNone/>
            </a:pPr>
            <a:endParaRPr/>
          </a:p>
        </p:txBody>
      </p:sp>
      <p:sp>
        <p:nvSpPr>
          <p:cNvPr id="595" name="Google Shape;595;p141: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42: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Font typeface="Calibri"/>
              <a:buNone/>
            </a:pPr>
            <a:endParaRPr/>
          </a:p>
        </p:txBody>
      </p:sp>
      <p:sp>
        <p:nvSpPr>
          <p:cNvPr id="604" name="Google Shape;604;p142: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7: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Font typeface="Calibri"/>
              <a:buNone/>
            </a:pPr>
            <a:endParaRPr/>
          </a:p>
        </p:txBody>
      </p:sp>
      <p:sp>
        <p:nvSpPr>
          <p:cNvPr id="614" name="Google Shape;614;p7: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8: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Font typeface="Calibri"/>
              <a:buNone/>
            </a:pPr>
            <a:endParaRPr/>
          </a:p>
        </p:txBody>
      </p:sp>
      <p:sp>
        <p:nvSpPr>
          <p:cNvPr id="625" name="Google Shape;625;p8: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143: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640" name="Google Shape;640;p143: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9:notes"/>
          <p:cNvSpPr txBox="1">
            <a:spLocks noGrp="1"/>
          </p:cNvSpPr>
          <p:nvPr>
            <p:ph type="body" idx="1"/>
          </p:nvPr>
        </p:nvSpPr>
        <p:spPr>
          <a:xfrm>
            <a:off x="522988" y="5830141"/>
            <a:ext cx="4183902" cy="5523291"/>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45" name="Google Shape;645;p9: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144: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r>
              <a:rPr lang="en-US"/>
              <a:t>Of the 9 (or 8)  investments 7 are demand focused; again there are not many combined technical areas in a single project</a:t>
            </a:r>
            <a:endParaRPr/>
          </a:p>
          <a:p>
            <a:pPr marL="0" lvl="0" indent="0" algn="l" rtl="0">
              <a:lnSpc>
                <a:spcPct val="100000"/>
              </a:lnSpc>
              <a:spcBef>
                <a:spcPts val="0"/>
              </a:spcBef>
              <a:spcAft>
                <a:spcPts val="0"/>
              </a:spcAft>
              <a:buSzPts val="1400"/>
              <a:buNone/>
            </a:pPr>
            <a:r>
              <a:rPr lang="en-US"/>
              <a:t>USAID funds 4 of the investments. </a:t>
            </a:r>
            <a:endParaRPr/>
          </a:p>
          <a:p>
            <a:pPr marL="0" lvl="0" indent="0" algn="l" rtl="0">
              <a:lnSpc>
                <a:spcPct val="100000"/>
              </a:lnSpc>
              <a:spcBef>
                <a:spcPts val="0"/>
              </a:spcBef>
              <a:spcAft>
                <a:spcPts val="0"/>
              </a:spcAft>
              <a:buSzPts val="1400"/>
              <a:buNone/>
            </a:pPr>
            <a:r>
              <a:rPr lang="en-US"/>
              <a:t>*bulk of Niger investments are regional, fewer investments are country specific</a:t>
            </a:r>
            <a:endParaRPr/>
          </a:p>
        </p:txBody>
      </p:sp>
      <p:sp>
        <p:nvSpPr>
          <p:cNvPr id="662" name="Google Shape;662;p144: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145: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r>
              <a:rPr lang="en-US"/>
              <a:t>Songes/CDRI, KFW, AFD</a:t>
            </a:r>
            <a:endParaRPr/>
          </a:p>
        </p:txBody>
      </p:sp>
      <p:sp>
        <p:nvSpPr>
          <p:cNvPr id="672" name="Google Shape;672;p145: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notes"/>
          <p:cNvSpPr txBox="1">
            <a:spLocks noGrp="1"/>
          </p:cNvSpPr>
          <p:nvPr>
            <p:ph type="body" idx="1"/>
          </p:nvPr>
        </p:nvSpPr>
        <p:spPr>
          <a:xfrm>
            <a:off x="522988" y="5830141"/>
            <a:ext cx="4183902" cy="5523291"/>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08" name="Google Shape;408;p2: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46: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683" name="Google Shape;683;p146: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0:notes"/>
          <p:cNvSpPr txBox="1">
            <a:spLocks noGrp="1"/>
          </p:cNvSpPr>
          <p:nvPr>
            <p:ph type="body" idx="1"/>
          </p:nvPr>
        </p:nvSpPr>
        <p:spPr>
          <a:xfrm>
            <a:off x="522988" y="5830141"/>
            <a:ext cx="4183902" cy="5523291"/>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88" name="Google Shape;688;p10: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147: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05" name="Google Shape;705;p147: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148: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721" name="Google Shape;721;p148: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1:notes"/>
          <p:cNvSpPr txBox="1">
            <a:spLocks noGrp="1"/>
          </p:cNvSpPr>
          <p:nvPr>
            <p:ph type="body" idx="1"/>
          </p:nvPr>
        </p:nvSpPr>
        <p:spPr>
          <a:xfrm>
            <a:off x="522988" y="5830141"/>
            <a:ext cx="4183902" cy="5523291"/>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726" name="Google Shape;726;p11: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49: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r>
              <a:rPr lang="en-US"/>
              <a:t>Togo has the fewest investments; all of which have a supply component; there is no advocacy</a:t>
            </a:r>
            <a:endParaRPr/>
          </a:p>
          <a:p>
            <a:pPr marL="0" lvl="0" indent="0" algn="l" rtl="0">
              <a:lnSpc>
                <a:spcPct val="100000"/>
              </a:lnSpc>
              <a:spcBef>
                <a:spcPts val="0"/>
              </a:spcBef>
              <a:spcAft>
                <a:spcPts val="0"/>
              </a:spcAft>
              <a:buSzPts val="1400"/>
              <a:buNone/>
            </a:pPr>
            <a:r>
              <a:rPr lang="en-US"/>
              <a:t>*Engender; technical note that the project is starting in Togo and then will reach other countries (no timeline mentioned)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46" name="Google Shape;746;p149: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150: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150: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457200" marR="0" lvl="0" indent="-228600" algn="l" rtl="0">
              <a:lnSpc>
                <a:spcPct val="100000"/>
              </a:lnSpc>
              <a:spcBef>
                <a:spcPts val="0"/>
              </a:spcBef>
              <a:spcAft>
                <a:spcPts val="0"/>
              </a:spcAft>
              <a:buSzPts val="1400"/>
              <a:buNone/>
            </a:pPr>
            <a:endParaRPr/>
          </a:p>
        </p:txBody>
      </p:sp>
      <p:sp>
        <p:nvSpPr>
          <p:cNvPr id="759" name="Google Shape;759;p150:notes"/>
          <p:cNvSpPr txBox="1">
            <a:spLocks noGrp="1"/>
          </p:cNvSpPr>
          <p:nvPr>
            <p:ph type="sldNum" idx="12"/>
          </p:nvPr>
        </p:nvSpPr>
        <p:spPr>
          <a:xfrm>
            <a:off x="2962388" y="11658151"/>
            <a:ext cx="2266280" cy="613699"/>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12: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12: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457200" marR="0" lvl="0" indent="-228600" algn="l" rtl="0">
              <a:lnSpc>
                <a:spcPct val="100000"/>
              </a:lnSpc>
              <a:spcBef>
                <a:spcPts val="0"/>
              </a:spcBef>
              <a:spcAft>
                <a:spcPts val="0"/>
              </a:spcAft>
              <a:buSzPts val="1400"/>
              <a:buNone/>
            </a:pPr>
            <a:endParaRPr/>
          </a:p>
        </p:txBody>
      </p:sp>
      <p:sp>
        <p:nvSpPr>
          <p:cNvPr id="766" name="Google Shape;766;p12:notes"/>
          <p:cNvSpPr txBox="1">
            <a:spLocks noGrp="1"/>
          </p:cNvSpPr>
          <p:nvPr>
            <p:ph type="sldNum" idx="12"/>
          </p:nvPr>
        </p:nvSpPr>
        <p:spPr>
          <a:xfrm>
            <a:off x="2962388" y="11658151"/>
            <a:ext cx="2266280" cy="613699"/>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51: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151: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457200" marR="0" lvl="0" indent="-228600" algn="l" rtl="0">
              <a:lnSpc>
                <a:spcPct val="100000"/>
              </a:lnSpc>
              <a:spcBef>
                <a:spcPts val="0"/>
              </a:spcBef>
              <a:spcAft>
                <a:spcPts val="0"/>
              </a:spcAft>
              <a:buSzPts val="1400"/>
              <a:buNone/>
            </a:pPr>
            <a:endParaRPr/>
          </a:p>
        </p:txBody>
      </p:sp>
      <p:sp>
        <p:nvSpPr>
          <p:cNvPr id="773" name="Google Shape;773;p151:notes"/>
          <p:cNvSpPr txBox="1">
            <a:spLocks noGrp="1"/>
          </p:cNvSpPr>
          <p:nvPr>
            <p:ph type="sldNum" idx="12"/>
          </p:nvPr>
        </p:nvSpPr>
        <p:spPr>
          <a:xfrm>
            <a:off x="2962388" y="11658151"/>
            <a:ext cx="2266280" cy="613699"/>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152: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781" name="Google Shape;781;p152: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notes"/>
          <p:cNvSpPr txBox="1">
            <a:spLocks noGrp="1"/>
          </p:cNvSpPr>
          <p:nvPr>
            <p:ph type="body" idx="1"/>
          </p:nvPr>
        </p:nvSpPr>
        <p:spPr>
          <a:xfrm>
            <a:off x="522988" y="5830141"/>
            <a:ext cx="4183902" cy="5523291"/>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499" name="Google Shape;499;p4: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28: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p:txBody>
      </p:sp>
      <p:sp>
        <p:nvSpPr>
          <p:cNvPr id="414" name="Google Shape;414;p128: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29:notes"/>
          <p:cNvSpPr>
            <a:spLocks noGrp="1" noRot="1" noChangeAspect="1"/>
          </p:cNvSpPr>
          <p:nvPr>
            <p:ph type="sldImg" idx="2"/>
          </p:nvPr>
        </p:nvSpPr>
        <p:spPr>
          <a:xfrm>
            <a:off x="-18430875" y="4933950"/>
            <a:ext cx="43905488" cy="24698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29:notes"/>
          <p:cNvSpPr txBox="1">
            <a:spLocks noGrp="1"/>
          </p:cNvSpPr>
          <p:nvPr>
            <p:ph type="body" idx="1"/>
          </p:nvPr>
        </p:nvSpPr>
        <p:spPr>
          <a:xfrm>
            <a:off x="704339" y="31279850"/>
            <a:ext cx="5634709" cy="2963354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r>
              <a:rPr lang="en-US"/>
              <a:t>Baseline document = Catherine Harbour regional investment summary document mentioned in previous slide</a:t>
            </a:r>
            <a:endParaRPr/>
          </a:p>
        </p:txBody>
      </p:sp>
      <p:sp>
        <p:nvSpPr>
          <p:cNvPr id="421" name="Google Shape;421;p129:notes"/>
          <p:cNvSpPr txBox="1">
            <a:spLocks noGrp="1"/>
          </p:cNvSpPr>
          <p:nvPr>
            <p:ph type="sldNum" idx="12"/>
          </p:nvPr>
        </p:nvSpPr>
        <p:spPr>
          <a:xfrm>
            <a:off x="3989623" y="62548263"/>
            <a:ext cx="3052134" cy="3292617"/>
          </a:xfrm>
          <a:prstGeom prst="rect">
            <a:avLst/>
          </a:prstGeom>
          <a:noFill/>
          <a:ln>
            <a:noFill/>
          </a:ln>
        </p:spPr>
        <p:txBody>
          <a:bodyPr spcFirstLastPara="1" wrap="square" lIns="183575" tIns="91750" rIns="183575" bIns="917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30: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30: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31:notes"/>
          <p:cNvSpPr txBox="1">
            <a:spLocks noGrp="1"/>
          </p:cNvSpPr>
          <p:nvPr>
            <p:ph type="body" idx="1"/>
          </p:nvPr>
        </p:nvSpPr>
        <p:spPr>
          <a:xfrm>
            <a:off x="522988" y="5830141"/>
            <a:ext cx="4183902" cy="5523291"/>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442" name="Google Shape;442;p131:notes"/>
          <p:cNvSpPr>
            <a:spLocks noGrp="1" noRot="1" noChangeAspect="1"/>
          </p:cNvSpPr>
          <p:nvPr>
            <p:ph type="sldImg" idx="2"/>
          </p:nvPr>
        </p:nvSpPr>
        <p:spPr>
          <a:xfrm>
            <a:off x="-1476375" y="919163"/>
            <a:ext cx="8181975" cy="460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notes"/>
          <p:cNvSpPr txBox="1">
            <a:spLocks noGrp="1"/>
          </p:cNvSpPr>
          <p:nvPr>
            <p:ph type="body" idx="1"/>
          </p:nvPr>
        </p:nvSpPr>
        <p:spPr>
          <a:xfrm>
            <a:off x="936009" y="23537845"/>
            <a:ext cx="7488062" cy="22299010"/>
          </a:xfrm>
          <a:prstGeom prst="rect">
            <a:avLst/>
          </a:prstGeom>
          <a:noFill/>
          <a:ln>
            <a:noFill/>
          </a:ln>
        </p:spPr>
        <p:txBody>
          <a:bodyPr spcFirstLastPara="1" wrap="square" lIns="183575" tIns="91750" rIns="183575" bIns="9175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3:notes"/>
          <p:cNvSpPr>
            <a:spLocks noGrp="1" noRot="1" noChangeAspect="1"/>
          </p:cNvSpPr>
          <p:nvPr>
            <p:ph type="sldImg" idx="2"/>
          </p:nvPr>
        </p:nvSpPr>
        <p:spPr>
          <a:xfrm>
            <a:off x="-11839575" y="371316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No Picture - Navy">
  <p:cSld name="Title Slide - No Picture - Navy">
    <p:spTree>
      <p:nvGrpSpPr>
        <p:cNvPr id="1" name="Shape 12"/>
        <p:cNvGrpSpPr/>
        <p:nvPr/>
      </p:nvGrpSpPr>
      <p:grpSpPr>
        <a:xfrm>
          <a:off x="0" y="0"/>
          <a:ext cx="0" cy="0"/>
          <a:chOff x="0" y="0"/>
          <a:chExt cx="0" cy="0"/>
        </a:xfrm>
      </p:grpSpPr>
      <p:sp>
        <p:nvSpPr>
          <p:cNvPr id="13" name="Google Shape;13;p42"/>
          <p:cNvSpPr/>
          <p:nvPr/>
        </p:nvSpPr>
        <p:spPr>
          <a:xfrm>
            <a:off x="-11876" y="-21771"/>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Narrow"/>
              <a:ea typeface="Arial Narrow"/>
              <a:cs typeface="Arial Narrow"/>
              <a:sym typeface="Arial Narrow"/>
            </a:endParaRPr>
          </a:p>
        </p:txBody>
      </p:sp>
      <p:sp>
        <p:nvSpPr>
          <p:cNvPr id="14" name="Google Shape;14;p42"/>
          <p:cNvSpPr txBox="1">
            <a:spLocks noGrp="1"/>
          </p:cNvSpPr>
          <p:nvPr>
            <p:ph type="body" idx="1"/>
          </p:nvPr>
        </p:nvSpPr>
        <p:spPr>
          <a:xfrm>
            <a:off x="1285692" y="249904"/>
            <a:ext cx="9602702" cy="284265"/>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lt1"/>
              </a:buClr>
              <a:buSzPts val="1400"/>
              <a:buFont typeface="Gill Sans"/>
              <a:buNone/>
              <a:defRPr sz="1400" b="1"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42"/>
          <p:cNvSpPr txBox="1">
            <a:spLocks noGrp="1"/>
          </p:cNvSpPr>
          <p:nvPr>
            <p:ph type="body" idx="2"/>
          </p:nvPr>
        </p:nvSpPr>
        <p:spPr>
          <a:xfrm>
            <a:off x="4422314" y="592167"/>
            <a:ext cx="3329458" cy="230493"/>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lt1"/>
              </a:buClr>
              <a:buSzPts val="1400"/>
              <a:buFont typeface="Gill Sans"/>
              <a:buNone/>
              <a:defRPr sz="1400" b="1"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42"/>
          <p:cNvSpPr txBox="1">
            <a:spLocks noGrp="1"/>
          </p:cNvSpPr>
          <p:nvPr>
            <p:ph type="body" idx="3"/>
          </p:nvPr>
        </p:nvSpPr>
        <p:spPr>
          <a:xfrm>
            <a:off x="1285692" y="969630"/>
            <a:ext cx="9602702" cy="2017803"/>
          </a:xfrm>
          <a:prstGeom prst="rect">
            <a:avLst/>
          </a:prstGeom>
          <a:noFill/>
          <a:ln>
            <a:noFill/>
          </a:ln>
        </p:spPr>
        <p:txBody>
          <a:bodyPr spcFirstLastPara="1" wrap="square" lIns="91425" tIns="45700" rIns="91425" bIns="45700" anchor="b" anchorCtr="0">
            <a:noAutofit/>
          </a:bodyPr>
          <a:lstStyle>
            <a:lvl1pPr marL="457200" lvl="0" indent="-228600" algn="ctr">
              <a:lnSpc>
                <a:spcPct val="11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2"/>
          <p:cNvSpPr txBox="1">
            <a:spLocks noGrp="1"/>
          </p:cNvSpPr>
          <p:nvPr>
            <p:ph type="body" idx="4"/>
          </p:nvPr>
        </p:nvSpPr>
        <p:spPr>
          <a:xfrm>
            <a:off x="1285692" y="3055331"/>
            <a:ext cx="9602702" cy="1301089"/>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chemeClr val="lt1"/>
              </a:buClr>
              <a:buSzPts val="4000"/>
              <a:buFont typeface="Gill Sans"/>
              <a:buNone/>
              <a:defRPr sz="4000" b="0"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2"/>
          <p:cNvSpPr txBox="1">
            <a:spLocks noGrp="1"/>
          </p:cNvSpPr>
          <p:nvPr>
            <p:ph type="body" idx="5"/>
          </p:nvPr>
        </p:nvSpPr>
        <p:spPr>
          <a:xfrm>
            <a:off x="1285692" y="4736519"/>
            <a:ext cx="9602702" cy="430476"/>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lt1"/>
              </a:buClr>
              <a:buSzPts val="2400"/>
              <a:buFont typeface="Arial"/>
              <a:buNone/>
              <a:defRPr sz="2400" b="0"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42"/>
          <p:cNvSpPr txBox="1">
            <a:spLocks noGrp="1"/>
          </p:cNvSpPr>
          <p:nvPr>
            <p:ph type="body" idx="6"/>
          </p:nvPr>
        </p:nvSpPr>
        <p:spPr>
          <a:xfrm>
            <a:off x="1285692" y="5189493"/>
            <a:ext cx="9602702" cy="255567"/>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lt1"/>
              </a:buClr>
              <a:buSzPts val="1600"/>
              <a:buFont typeface="Gill Sans"/>
              <a:buNone/>
              <a:defRPr sz="1600" b="0"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42"/>
          <p:cNvPicPr preferRelativeResize="0"/>
          <p:nvPr/>
        </p:nvPicPr>
        <p:blipFill rotWithShape="1">
          <a:blip r:embed="rId2">
            <a:alphaModFix/>
          </a:blip>
          <a:srcRect/>
          <a:stretch/>
        </p:blipFill>
        <p:spPr>
          <a:xfrm>
            <a:off x="990686" y="5728491"/>
            <a:ext cx="2593535" cy="1006292"/>
          </a:xfrm>
          <a:prstGeom prst="rect">
            <a:avLst/>
          </a:prstGeom>
          <a:noFill/>
          <a:ln>
            <a:noFill/>
          </a:ln>
        </p:spPr>
      </p:pic>
      <p:sp>
        <p:nvSpPr>
          <p:cNvPr id="21" name="Google Shape;21;p42"/>
          <p:cNvSpPr>
            <a:spLocks noGrp="1"/>
          </p:cNvSpPr>
          <p:nvPr>
            <p:ph type="pic" idx="7"/>
          </p:nvPr>
        </p:nvSpPr>
        <p:spPr>
          <a:xfrm>
            <a:off x="4831087" y="5871021"/>
            <a:ext cx="2546350" cy="777903"/>
          </a:xfrm>
          <a:prstGeom prst="rect">
            <a:avLst/>
          </a:prstGeom>
          <a:noFill/>
          <a:ln>
            <a:noFill/>
          </a:ln>
        </p:spPr>
        <p:txBody>
          <a:bodyPr spcFirstLastPara="1" wrap="square" lIns="91425" tIns="45700" rIns="91425" bIns="45700" anchor="ctr" anchorCtr="0">
            <a:noAutofit/>
          </a:bodyPr>
          <a:lstStyle>
            <a:lvl1pPr marR="0" lvl="0" algn="ctr" rtl="0">
              <a:lnSpc>
                <a:spcPct val="110000"/>
              </a:lnSpc>
              <a:spcBef>
                <a:spcPts val="0"/>
              </a:spcBef>
              <a:spcAft>
                <a:spcPts val="0"/>
              </a:spcAft>
              <a:buClr>
                <a:srgbClr val="303030"/>
              </a:buClr>
              <a:buSzPts val="1200"/>
              <a:buFont typeface="Gill Sans"/>
              <a:buNone/>
              <a:defRPr sz="12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pic>
        <p:nvPicPr>
          <p:cNvPr id="22" name="Google Shape;22;p42" descr="A close up of a logo&#10;&#10;Description automatically generated"/>
          <p:cNvPicPr preferRelativeResize="0"/>
          <p:nvPr/>
        </p:nvPicPr>
        <p:blipFill rotWithShape="1">
          <a:blip r:embed="rId3">
            <a:alphaModFix/>
          </a:blip>
          <a:srcRect/>
          <a:stretch/>
        </p:blipFill>
        <p:spPr>
          <a:xfrm>
            <a:off x="8280516" y="5715646"/>
            <a:ext cx="2825262" cy="1031982"/>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Slide - Purple Blue">
  <p:cSld name="Divider Slide - Purple Blue">
    <p:spTree>
      <p:nvGrpSpPr>
        <p:cNvPr id="1" name="Shape 95"/>
        <p:cNvGrpSpPr/>
        <p:nvPr/>
      </p:nvGrpSpPr>
      <p:grpSpPr>
        <a:xfrm>
          <a:off x="0" y="0"/>
          <a:ext cx="0" cy="0"/>
          <a:chOff x="0" y="0"/>
          <a:chExt cx="0" cy="0"/>
        </a:xfrm>
      </p:grpSpPr>
      <p:sp>
        <p:nvSpPr>
          <p:cNvPr id="96" name="Google Shape;96;p77"/>
          <p:cNvSpPr/>
          <p:nvPr/>
        </p:nvSpPr>
        <p:spPr>
          <a:xfrm>
            <a:off x="-11876" y="-21771"/>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Narrow"/>
              <a:ea typeface="Arial Narrow"/>
              <a:cs typeface="Arial Narrow"/>
              <a:sym typeface="Arial Narrow"/>
            </a:endParaRPr>
          </a:p>
        </p:txBody>
      </p:sp>
      <p:sp>
        <p:nvSpPr>
          <p:cNvPr id="97" name="Google Shape;97;p77"/>
          <p:cNvSpPr/>
          <p:nvPr/>
        </p:nvSpPr>
        <p:spPr>
          <a:xfrm>
            <a:off x="960838" y="3627586"/>
            <a:ext cx="11231162" cy="70653"/>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98" name="Google Shape;98;p77"/>
          <p:cNvSpPr txBox="1">
            <a:spLocks noGrp="1"/>
          </p:cNvSpPr>
          <p:nvPr>
            <p:ph type="body" idx="1"/>
          </p:nvPr>
        </p:nvSpPr>
        <p:spPr>
          <a:xfrm>
            <a:off x="960838" y="3852396"/>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Slide - Purple Blue" preserve="1">
  <p:cSld name="1_Divider Slide - Purple Blue">
    <p:spTree>
      <p:nvGrpSpPr>
        <p:cNvPr id="1" name="Shape 95"/>
        <p:cNvGrpSpPr/>
        <p:nvPr/>
      </p:nvGrpSpPr>
      <p:grpSpPr>
        <a:xfrm>
          <a:off x="0" y="0"/>
          <a:ext cx="0" cy="0"/>
          <a:chOff x="0" y="0"/>
          <a:chExt cx="0" cy="0"/>
        </a:xfrm>
      </p:grpSpPr>
      <p:sp>
        <p:nvSpPr>
          <p:cNvPr id="96" name="Google Shape;96;p77"/>
          <p:cNvSpPr/>
          <p:nvPr/>
        </p:nvSpPr>
        <p:spPr>
          <a:xfrm>
            <a:off x="-11876" y="-21771"/>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rgbClr val="0CB6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Narrow"/>
              <a:ea typeface="Arial Narrow"/>
              <a:cs typeface="Arial Narrow"/>
              <a:sym typeface="Arial Narrow"/>
            </a:endParaRPr>
          </a:p>
        </p:txBody>
      </p:sp>
      <p:sp>
        <p:nvSpPr>
          <p:cNvPr id="97" name="Google Shape;97;p77"/>
          <p:cNvSpPr/>
          <p:nvPr/>
        </p:nvSpPr>
        <p:spPr>
          <a:xfrm>
            <a:off x="960838" y="3627586"/>
            <a:ext cx="11231162" cy="70653"/>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98" name="Google Shape;98;p77"/>
          <p:cNvSpPr txBox="1">
            <a:spLocks noGrp="1"/>
          </p:cNvSpPr>
          <p:nvPr>
            <p:ph type="body" idx="1"/>
          </p:nvPr>
        </p:nvSpPr>
        <p:spPr>
          <a:xfrm>
            <a:off x="960838" y="3852396"/>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356855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Slide - Purple Blue" preserve="1">
  <p:cSld name="1_Divider Slide - Purple Blue">
    <p:spTree>
      <p:nvGrpSpPr>
        <p:cNvPr id="1" name="Shape 95"/>
        <p:cNvGrpSpPr/>
        <p:nvPr/>
      </p:nvGrpSpPr>
      <p:grpSpPr>
        <a:xfrm>
          <a:off x="0" y="0"/>
          <a:ext cx="0" cy="0"/>
          <a:chOff x="0" y="0"/>
          <a:chExt cx="0" cy="0"/>
        </a:xfrm>
      </p:grpSpPr>
      <p:sp>
        <p:nvSpPr>
          <p:cNvPr id="96" name="Google Shape;96;p77"/>
          <p:cNvSpPr/>
          <p:nvPr/>
        </p:nvSpPr>
        <p:spPr>
          <a:xfrm>
            <a:off x="-11876" y="-21771"/>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rgbClr val="4363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Narrow"/>
              <a:ea typeface="Arial Narrow"/>
              <a:cs typeface="Arial Narrow"/>
              <a:sym typeface="Arial Narrow"/>
            </a:endParaRPr>
          </a:p>
        </p:txBody>
      </p:sp>
      <p:sp>
        <p:nvSpPr>
          <p:cNvPr id="97" name="Google Shape;97;p77"/>
          <p:cNvSpPr/>
          <p:nvPr/>
        </p:nvSpPr>
        <p:spPr>
          <a:xfrm>
            <a:off x="960838" y="3627586"/>
            <a:ext cx="11231162" cy="70653"/>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98" name="Google Shape;98;p77"/>
          <p:cNvSpPr txBox="1">
            <a:spLocks noGrp="1"/>
          </p:cNvSpPr>
          <p:nvPr>
            <p:ph type="body" idx="1"/>
          </p:nvPr>
        </p:nvSpPr>
        <p:spPr>
          <a:xfrm>
            <a:off x="960838" y="3852396"/>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11281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Slide - Green ">
  <p:cSld name="Divider Slide - Green ">
    <p:spTree>
      <p:nvGrpSpPr>
        <p:cNvPr id="1" name="Shape 99"/>
        <p:cNvGrpSpPr/>
        <p:nvPr/>
      </p:nvGrpSpPr>
      <p:grpSpPr>
        <a:xfrm>
          <a:off x="0" y="0"/>
          <a:ext cx="0" cy="0"/>
          <a:chOff x="0" y="0"/>
          <a:chExt cx="0" cy="0"/>
        </a:xfrm>
      </p:grpSpPr>
      <p:sp>
        <p:nvSpPr>
          <p:cNvPr id="100" name="Google Shape;100;p78"/>
          <p:cNvSpPr/>
          <p:nvPr/>
        </p:nvSpPr>
        <p:spPr>
          <a:xfrm>
            <a:off x="0" y="0"/>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Narrow"/>
              <a:ea typeface="Arial Narrow"/>
              <a:cs typeface="Arial Narrow"/>
              <a:sym typeface="Arial Narrow"/>
            </a:endParaRPr>
          </a:p>
        </p:txBody>
      </p:sp>
      <p:sp>
        <p:nvSpPr>
          <p:cNvPr id="101" name="Google Shape;101;p78"/>
          <p:cNvSpPr/>
          <p:nvPr/>
        </p:nvSpPr>
        <p:spPr>
          <a:xfrm>
            <a:off x="960838" y="3627586"/>
            <a:ext cx="11231162" cy="70653"/>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102" name="Google Shape;102;p78"/>
          <p:cNvSpPr txBox="1">
            <a:spLocks noGrp="1"/>
          </p:cNvSpPr>
          <p:nvPr>
            <p:ph type="body" idx="1"/>
          </p:nvPr>
        </p:nvSpPr>
        <p:spPr>
          <a:xfrm>
            <a:off x="960838" y="3852396"/>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103"/>
        <p:cNvGrpSpPr/>
        <p:nvPr/>
      </p:nvGrpSpPr>
      <p:grpSpPr>
        <a:xfrm>
          <a:off x="0" y="0"/>
          <a:ext cx="0" cy="0"/>
          <a:chOff x="0" y="0"/>
          <a:chExt cx="0" cy="0"/>
        </a:xfrm>
      </p:grpSpPr>
      <p:sp>
        <p:nvSpPr>
          <p:cNvPr id="104" name="Google Shape;104;p79"/>
          <p:cNvSpPr/>
          <p:nvPr/>
        </p:nvSpPr>
        <p:spPr>
          <a:xfrm>
            <a:off x="0" y="-21772"/>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Narrow"/>
              <a:ea typeface="Arial Narrow"/>
              <a:cs typeface="Arial Narrow"/>
              <a:sym typeface="Arial Narrow"/>
            </a:endParaRPr>
          </a:p>
        </p:txBody>
      </p:sp>
      <p:sp>
        <p:nvSpPr>
          <p:cNvPr id="105" name="Google Shape;105;p79"/>
          <p:cNvSpPr/>
          <p:nvPr/>
        </p:nvSpPr>
        <p:spPr>
          <a:xfrm>
            <a:off x="960838" y="3627586"/>
            <a:ext cx="11231162" cy="70653"/>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106" name="Google Shape;106;p79"/>
          <p:cNvSpPr txBox="1">
            <a:spLocks noGrp="1"/>
          </p:cNvSpPr>
          <p:nvPr>
            <p:ph type="body" idx="1"/>
          </p:nvPr>
        </p:nvSpPr>
        <p:spPr>
          <a:xfrm>
            <a:off x="960838" y="3852396"/>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 - With Picture">
  <p:cSld name="Divider Slide - With Picture">
    <p:bg>
      <p:bgPr>
        <a:solidFill>
          <a:schemeClr val="lt1"/>
        </a:solidFill>
        <a:effectLst/>
      </p:bgPr>
    </p:bg>
    <p:spTree>
      <p:nvGrpSpPr>
        <p:cNvPr id="1" name="Shape 107"/>
        <p:cNvGrpSpPr/>
        <p:nvPr/>
      </p:nvGrpSpPr>
      <p:grpSpPr>
        <a:xfrm>
          <a:off x="0" y="0"/>
          <a:ext cx="0" cy="0"/>
          <a:chOff x="0" y="0"/>
          <a:chExt cx="0" cy="0"/>
        </a:xfrm>
      </p:grpSpPr>
      <p:sp>
        <p:nvSpPr>
          <p:cNvPr id="108" name="Google Shape;108;p80"/>
          <p:cNvSpPr txBox="1">
            <a:spLocks noGrp="1"/>
          </p:cNvSpPr>
          <p:nvPr>
            <p:ph type="body" idx="1"/>
          </p:nvPr>
        </p:nvSpPr>
        <p:spPr>
          <a:xfrm>
            <a:off x="960838" y="4518821"/>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accent1"/>
              </a:buClr>
              <a:buSzPts val="7500"/>
              <a:buFont typeface="Gill Sans"/>
              <a:buNone/>
              <a:defRPr sz="7500" b="1" i="0">
                <a:solidFill>
                  <a:schemeClr val="accen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80"/>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110" name="Google Shape;110;p80"/>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
        <p:nvSpPr>
          <p:cNvPr id="111" name="Google Shape;111;p80"/>
          <p:cNvSpPr>
            <a:spLocks noGrp="1"/>
          </p:cNvSpPr>
          <p:nvPr>
            <p:ph type="pic" idx="2"/>
          </p:nvPr>
        </p:nvSpPr>
        <p:spPr>
          <a:xfrm>
            <a:off x="0" y="-1"/>
            <a:ext cx="12192000" cy="342900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12" name="Google Shape;112;p80"/>
          <p:cNvSpPr/>
          <p:nvPr/>
        </p:nvSpPr>
        <p:spPr>
          <a:xfrm rot="10800000">
            <a:off x="976335" y="4322617"/>
            <a:ext cx="11231162" cy="100195"/>
          </a:xfrm>
          <a:prstGeom prst="rect">
            <a:avLst/>
          </a:prstGeom>
          <a:gradFill>
            <a:gsLst>
              <a:gs pos="0">
                <a:schemeClr val="accent1"/>
              </a:gs>
              <a:gs pos="8000">
                <a:schemeClr val="accent1"/>
              </a:gs>
              <a:gs pos="40000">
                <a:schemeClr val="accent2"/>
              </a:gs>
              <a:gs pos="65536">
                <a:schemeClr val="accent2"/>
              </a:gs>
              <a:gs pos="82000">
                <a:schemeClr val="accent3"/>
              </a:gs>
              <a:gs pos="100000">
                <a:schemeClr val="accent3"/>
              </a:gs>
            </a:gsLst>
            <a:lin ang="0" scaled="0"/>
          </a:gra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 Dark Left Side ">
  <p:cSld name="Comparison - Dark Left Side ">
    <p:spTree>
      <p:nvGrpSpPr>
        <p:cNvPr id="1" name="Shape 113"/>
        <p:cNvGrpSpPr/>
        <p:nvPr/>
      </p:nvGrpSpPr>
      <p:grpSpPr>
        <a:xfrm>
          <a:off x="0" y="0"/>
          <a:ext cx="0" cy="0"/>
          <a:chOff x="0" y="0"/>
          <a:chExt cx="0" cy="0"/>
        </a:xfrm>
      </p:grpSpPr>
      <p:sp>
        <p:nvSpPr>
          <p:cNvPr id="114" name="Google Shape;114;p84"/>
          <p:cNvSpPr/>
          <p:nvPr/>
        </p:nvSpPr>
        <p:spPr>
          <a:xfrm>
            <a:off x="6096000" y="-1"/>
            <a:ext cx="6094413" cy="6858001"/>
          </a:xfrm>
          <a:prstGeom prst="rect">
            <a:avLst/>
          </a:prstGeom>
          <a:solidFill>
            <a:srgbClr val="4D4E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115" name="Google Shape;115;p84"/>
          <p:cNvSpPr txBox="1">
            <a:spLocks noGrp="1"/>
          </p:cNvSpPr>
          <p:nvPr>
            <p:ph type="body" idx="1"/>
          </p:nvPr>
        </p:nvSpPr>
        <p:spPr>
          <a:xfrm>
            <a:off x="836830" y="578176"/>
            <a:ext cx="4670156" cy="107059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3200"/>
              <a:buFont typeface="Gill Sans"/>
              <a:buNone/>
              <a:defRPr sz="32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84"/>
          <p:cNvSpPr txBox="1">
            <a:spLocks noGrp="1"/>
          </p:cNvSpPr>
          <p:nvPr>
            <p:ph type="body" idx="2"/>
          </p:nvPr>
        </p:nvSpPr>
        <p:spPr>
          <a:xfrm>
            <a:off x="6733507" y="582490"/>
            <a:ext cx="4670156" cy="107059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3200"/>
              <a:buFont typeface="Gill Sans"/>
              <a:buNone/>
              <a:defRPr sz="3200" b="1"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84"/>
          <p:cNvSpPr txBox="1">
            <a:spLocks noGrp="1"/>
          </p:cNvSpPr>
          <p:nvPr>
            <p:ph type="body" idx="3"/>
          </p:nvPr>
        </p:nvSpPr>
        <p:spPr>
          <a:xfrm>
            <a:off x="836613" y="1874838"/>
            <a:ext cx="4670425" cy="450992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2800"/>
              <a:buFont typeface="Gill Sans"/>
              <a:buNone/>
              <a:defRPr>
                <a:latin typeface="Gill Sans"/>
                <a:ea typeface="Gill Sans"/>
                <a:cs typeface="Gill Sans"/>
                <a:sym typeface="Gill Sans"/>
              </a:defRPr>
            </a:lvl1pPr>
            <a:lvl2pPr marL="914400" lvl="1" indent="-388619" algn="l">
              <a:lnSpc>
                <a:spcPct val="110000"/>
              </a:lnSpc>
              <a:spcBef>
                <a:spcPts val="1600"/>
              </a:spcBef>
              <a:spcAft>
                <a:spcPts val="0"/>
              </a:spcAft>
              <a:buSzPts val="2520"/>
              <a:buFont typeface="Arial"/>
              <a:buChar char="•"/>
              <a:defRPr>
                <a:latin typeface="Gill Sans"/>
                <a:ea typeface="Gill Sans"/>
                <a:cs typeface="Gill Sans"/>
                <a:sym typeface="Gill Sans"/>
              </a:defRPr>
            </a:lvl2pPr>
            <a:lvl3pPr marL="1371600" lvl="2" indent="-365760" algn="l">
              <a:lnSpc>
                <a:spcPct val="110000"/>
              </a:lnSpc>
              <a:spcBef>
                <a:spcPts val="1000"/>
              </a:spcBef>
              <a:spcAft>
                <a:spcPts val="0"/>
              </a:spcAft>
              <a:buSzPts val="2160"/>
              <a:buFont typeface="Arial"/>
              <a:buChar char="•"/>
              <a:defRPr>
                <a:latin typeface="Gill Sans"/>
                <a:ea typeface="Gill Sans"/>
                <a:cs typeface="Gill Sans"/>
                <a:sym typeface="Gill Sans"/>
              </a:defRPr>
            </a:lvl3pPr>
            <a:lvl4pPr marL="1828800" lvl="3" indent="-342900" algn="l">
              <a:lnSpc>
                <a:spcPct val="110000"/>
              </a:lnSpc>
              <a:spcBef>
                <a:spcPts val="1000"/>
              </a:spcBef>
              <a:spcAft>
                <a:spcPts val="0"/>
              </a:spcAft>
              <a:buSzPts val="1800"/>
              <a:buFont typeface="Arial"/>
              <a:buChar char="•"/>
              <a:defRPr>
                <a:latin typeface="Gill Sans"/>
                <a:ea typeface="Gill Sans"/>
                <a:cs typeface="Gill Sans"/>
                <a:sym typeface="Gill Sans"/>
              </a:defRPr>
            </a:lvl4pPr>
            <a:lvl5pPr marL="2286000" lvl="4" indent="-331470" algn="l">
              <a:lnSpc>
                <a:spcPct val="110000"/>
              </a:lnSpc>
              <a:spcBef>
                <a:spcPts val="1000"/>
              </a:spcBef>
              <a:spcAft>
                <a:spcPts val="0"/>
              </a:spcAft>
              <a:buSzPts val="1620"/>
              <a:buFont typeface="Arial"/>
              <a:buChar char="•"/>
              <a:defRPr>
                <a:latin typeface="Gill Sans"/>
                <a:ea typeface="Gill Sans"/>
                <a:cs typeface="Gill Sans"/>
                <a:sym typeface="Gill Sans"/>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84"/>
          <p:cNvSpPr txBox="1">
            <a:spLocks noGrp="1"/>
          </p:cNvSpPr>
          <p:nvPr>
            <p:ph type="body" idx="4"/>
          </p:nvPr>
        </p:nvSpPr>
        <p:spPr>
          <a:xfrm>
            <a:off x="6733237" y="1874838"/>
            <a:ext cx="4670425" cy="450992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2800"/>
              <a:buFont typeface="Gill Sans"/>
              <a:buNone/>
              <a:defRPr>
                <a:solidFill>
                  <a:schemeClr val="lt1"/>
                </a:solidFill>
                <a:latin typeface="Gill Sans"/>
                <a:ea typeface="Gill Sans"/>
                <a:cs typeface="Gill Sans"/>
                <a:sym typeface="Gill Sans"/>
              </a:defRPr>
            </a:lvl1pPr>
            <a:lvl2pPr marL="914400" lvl="1" indent="-388619" algn="l">
              <a:lnSpc>
                <a:spcPct val="110000"/>
              </a:lnSpc>
              <a:spcBef>
                <a:spcPts val="1600"/>
              </a:spcBef>
              <a:spcAft>
                <a:spcPts val="0"/>
              </a:spcAft>
              <a:buClr>
                <a:srgbClr val="CDE2FE"/>
              </a:buClr>
              <a:buSzPts val="2520"/>
              <a:buFont typeface="Arial"/>
              <a:buChar char="•"/>
              <a:defRPr>
                <a:solidFill>
                  <a:schemeClr val="lt1"/>
                </a:solidFill>
                <a:latin typeface="Gill Sans"/>
                <a:ea typeface="Gill Sans"/>
                <a:cs typeface="Gill Sans"/>
                <a:sym typeface="Gill Sans"/>
              </a:defRPr>
            </a:lvl2pPr>
            <a:lvl3pPr marL="1371600" lvl="2" indent="-365760" algn="l">
              <a:lnSpc>
                <a:spcPct val="110000"/>
              </a:lnSpc>
              <a:spcBef>
                <a:spcPts val="1000"/>
              </a:spcBef>
              <a:spcAft>
                <a:spcPts val="0"/>
              </a:spcAft>
              <a:buClr>
                <a:srgbClr val="CDE2FE"/>
              </a:buClr>
              <a:buSzPts val="2160"/>
              <a:buFont typeface="Arial"/>
              <a:buChar char="•"/>
              <a:defRPr>
                <a:solidFill>
                  <a:schemeClr val="lt1"/>
                </a:solidFill>
                <a:latin typeface="Gill Sans"/>
                <a:ea typeface="Gill Sans"/>
                <a:cs typeface="Gill Sans"/>
                <a:sym typeface="Gill Sans"/>
              </a:defRPr>
            </a:lvl3pPr>
            <a:lvl4pPr marL="1828800" lvl="3" indent="-342900" algn="l">
              <a:lnSpc>
                <a:spcPct val="110000"/>
              </a:lnSpc>
              <a:spcBef>
                <a:spcPts val="1000"/>
              </a:spcBef>
              <a:spcAft>
                <a:spcPts val="0"/>
              </a:spcAft>
              <a:buClr>
                <a:srgbClr val="CDE2FE"/>
              </a:buClr>
              <a:buSzPts val="1800"/>
              <a:buFont typeface="Arial"/>
              <a:buChar char="•"/>
              <a:defRPr>
                <a:solidFill>
                  <a:schemeClr val="lt1"/>
                </a:solidFill>
                <a:latin typeface="Gill Sans"/>
                <a:ea typeface="Gill Sans"/>
                <a:cs typeface="Gill Sans"/>
                <a:sym typeface="Gill Sans"/>
              </a:defRPr>
            </a:lvl4pPr>
            <a:lvl5pPr marL="2286000" lvl="4" indent="-331470" algn="l">
              <a:lnSpc>
                <a:spcPct val="110000"/>
              </a:lnSpc>
              <a:spcBef>
                <a:spcPts val="1000"/>
              </a:spcBef>
              <a:spcAft>
                <a:spcPts val="0"/>
              </a:spcAft>
              <a:buClr>
                <a:srgbClr val="CDE2FE"/>
              </a:buClr>
              <a:buSzPts val="1620"/>
              <a:buFont typeface="Arial"/>
              <a:buChar char="•"/>
              <a:defRPr>
                <a:solidFill>
                  <a:schemeClr val="lt1"/>
                </a:solidFill>
                <a:latin typeface="Gill Sans"/>
                <a:ea typeface="Gill Sans"/>
                <a:cs typeface="Gill Sans"/>
                <a:sym typeface="Gill Sans"/>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ubtitle, and Picture">
  <p:cSld name="Title, Subtitle, and Picture">
    <p:spTree>
      <p:nvGrpSpPr>
        <p:cNvPr id="1" name="Shape 119"/>
        <p:cNvGrpSpPr/>
        <p:nvPr/>
      </p:nvGrpSpPr>
      <p:grpSpPr>
        <a:xfrm>
          <a:off x="0" y="0"/>
          <a:ext cx="0" cy="0"/>
          <a:chOff x="0" y="0"/>
          <a:chExt cx="0" cy="0"/>
        </a:xfrm>
      </p:grpSpPr>
      <p:sp>
        <p:nvSpPr>
          <p:cNvPr id="120" name="Google Shape;120;p85"/>
          <p:cNvSpPr/>
          <p:nvPr/>
        </p:nvSpPr>
        <p:spPr>
          <a:xfrm rot="10800000">
            <a:off x="-1712" y="1217327"/>
            <a:ext cx="6129461" cy="65768"/>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121" name="Google Shape;121;p85"/>
          <p:cNvSpPr>
            <a:spLocks noGrp="1"/>
          </p:cNvSpPr>
          <p:nvPr>
            <p:ph type="pic" idx="2"/>
          </p:nvPr>
        </p:nvSpPr>
        <p:spPr>
          <a:xfrm>
            <a:off x="7130661" y="0"/>
            <a:ext cx="5061339" cy="68707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22" name="Google Shape;122;p85"/>
          <p:cNvSpPr txBox="1">
            <a:spLocks noGrp="1"/>
          </p:cNvSpPr>
          <p:nvPr>
            <p:ph type="body" idx="1"/>
          </p:nvPr>
        </p:nvSpPr>
        <p:spPr>
          <a:xfrm>
            <a:off x="836829" y="592463"/>
            <a:ext cx="7427277"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85"/>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124" name="Google Shape;124;p85"/>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
        <p:nvSpPr>
          <p:cNvPr id="125" name="Google Shape;125;p85"/>
          <p:cNvSpPr txBox="1">
            <a:spLocks noGrp="1"/>
          </p:cNvSpPr>
          <p:nvPr>
            <p:ph type="body" idx="3"/>
          </p:nvPr>
        </p:nvSpPr>
        <p:spPr>
          <a:xfrm>
            <a:off x="836830" y="269546"/>
            <a:ext cx="7427275" cy="260980"/>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85"/>
          <p:cNvSpPr txBox="1">
            <a:spLocks noGrp="1"/>
          </p:cNvSpPr>
          <p:nvPr>
            <p:ph type="body" idx="4"/>
          </p:nvPr>
        </p:nvSpPr>
        <p:spPr>
          <a:xfrm>
            <a:off x="856474" y="1661936"/>
            <a:ext cx="5291137" cy="4687887"/>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Photo, Content">
  <p:cSld name="Title, Photo, Content">
    <p:spTree>
      <p:nvGrpSpPr>
        <p:cNvPr id="1" name="Shape 127"/>
        <p:cNvGrpSpPr/>
        <p:nvPr/>
      </p:nvGrpSpPr>
      <p:grpSpPr>
        <a:xfrm>
          <a:off x="0" y="0"/>
          <a:ext cx="0" cy="0"/>
          <a:chOff x="0" y="0"/>
          <a:chExt cx="0" cy="0"/>
        </a:xfrm>
      </p:grpSpPr>
      <p:sp>
        <p:nvSpPr>
          <p:cNvPr id="128" name="Google Shape;128;p86"/>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129" name="Google Shape;129;p86"/>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
        <p:nvSpPr>
          <p:cNvPr id="130" name="Google Shape;130;p86"/>
          <p:cNvSpPr txBox="1">
            <a:spLocks noGrp="1"/>
          </p:cNvSpPr>
          <p:nvPr>
            <p:ph type="body" idx="1"/>
          </p:nvPr>
        </p:nvSpPr>
        <p:spPr>
          <a:xfrm>
            <a:off x="836829" y="592463"/>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86"/>
          <p:cNvSpPr>
            <a:spLocks noGrp="1"/>
          </p:cNvSpPr>
          <p:nvPr>
            <p:ph type="pic" idx="2"/>
          </p:nvPr>
        </p:nvSpPr>
        <p:spPr>
          <a:xfrm>
            <a:off x="7130661" y="0"/>
            <a:ext cx="5061339" cy="68707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32" name="Google Shape;132;p86"/>
          <p:cNvSpPr/>
          <p:nvPr/>
        </p:nvSpPr>
        <p:spPr>
          <a:xfrm rot="10800000">
            <a:off x="-1712" y="1217327"/>
            <a:ext cx="6129461" cy="65768"/>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133" name="Google Shape;133;p86"/>
          <p:cNvSpPr txBox="1">
            <a:spLocks noGrp="1"/>
          </p:cNvSpPr>
          <p:nvPr>
            <p:ph type="body" idx="3"/>
          </p:nvPr>
        </p:nvSpPr>
        <p:spPr>
          <a:xfrm>
            <a:off x="836830" y="269546"/>
            <a:ext cx="7427275" cy="260980"/>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86"/>
          <p:cNvSpPr txBox="1">
            <a:spLocks noGrp="1"/>
          </p:cNvSpPr>
          <p:nvPr>
            <p:ph type="body" idx="4"/>
          </p:nvPr>
        </p:nvSpPr>
        <p:spPr>
          <a:xfrm>
            <a:off x="836830" y="1632857"/>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Right Photo">
  <p:cSld name="Title, Content, Right Photo">
    <p:spTree>
      <p:nvGrpSpPr>
        <p:cNvPr id="1" name="Shape 135"/>
        <p:cNvGrpSpPr/>
        <p:nvPr/>
      </p:nvGrpSpPr>
      <p:grpSpPr>
        <a:xfrm>
          <a:off x="0" y="0"/>
          <a:ext cx="0" cy="0"/>
          <a:chOff x="0" y="0"/>
          <a:chExt cx="0" cy="0"/>
        </a:xfrm>
      </p:grpSpPr>
      <p:sp>
        <p:nvSpPr>
          <p:cNvPr id="136" name="Google Shape;136;p87"/>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137" name="Google Shape;137;p87"/>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
        <p:nvSpPr>
          <p:cNvPr id="138" name="Google Shape;138;p87"/>
          <p:cNvSpPr txBox="1">
            <a:spLocks noGrp="1"/>
          </p:cNvSpPr>
          <p:nvPr>
            <p:ph type="body" idx="1"/>
          </p:nvPr>
        </p:nvSpPr>
        <p:spPr>
          <a:xfrm>
            <a:off x="836829" y="592463"/>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87"/>
          <p:cNvSpPr/>
          <p:nvPr/>
        </p:nvSpPr>
        <p:spPr>
          <a:xfrm rot="10800000">
            <a:off x="-1712" y="1217327"/>
            <a:ext cx="6129461" cy="65768"/>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140" name="Google Shape;140;p87"/>
          <p:cNvSpPr>
            <a:spLocks noGrp="1"/>
          </p:cNvSpPr>
          <p:nvPr>
            <p:ph type="pic" idx="2"/>
          </p:nvPr>
        </p:nvSpPr>
        <p:spPr>
          <a:xfrm>
            <a:off x="7214304" y="-6636"/>
            <a:ext cx="4995625" cy="6876655"/>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1" name="Google Shape;141;p87"/>
          <p:cNvSpPr txBox="1">
            <a:spLocks noGrp="1"/>
          </p:cNvSpPr>
          <p:nvPr>
            <p:ph type="body" idx="3"/>
          </p:nvPr>
        </p:nvSpPr>
        <p:spPr>
          <a:xfrm>
            <a:off x="836830" y="269546"/>
            <a:ext cx="7427275" cy="260980"/>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87"/>
          <p:cNvSpPr txBox="1">
            <a:spLocks noGrp="1"/>
          </p:cNvSpPr>
          <p:nvPr>
            <p:ph type="body" idx="4"/>
          </p:nvPr>
        </p:nvSpPr>
        <p:spPr>
          <a:xfrm>
            <a:off x="836830" y="1632857"/>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ubtitle, Blank">
  <p:cSld name="1_Title, Subtitle, Blank">
    <p:spTree>
      <p:nvGrpSpPr>
        <p:cNvPr id="1" name="Shape 23"/>
        <p:cNvGrpSpPr/>
        <p:nvPr/>
      </p:nvGrpSpPr>
      <p:grpSpPr>
        <a:xfrm>
          <a:off x="0" y="0"/>
          <a:ext cx="0" cy="0"/>
          <a:chOff x="0" y="0"/>
          <a:chExt cx="0" cy="0"/>
        </a:xfrm>
      </p:grpSpPr>
      <p:sp>
        <p:nvSpPr>
          <p:cNvPr id="24" name="Google Shape;24;p106"/>
          <p:cNvSpPr/>
          <p:nvPr/>
        </p:nvSpPr>
        <p:spPr>
          <a:xfrm>
            <a:off x="11637655" y="6328813"/>
            <a:ext cx="343856" cy="343767"/>
          </a:xfrm>
          <a:prstGeom prst="rect">
            <a:avLst/>
          </a:prstGeom>
          <a:solidFill>
            <a:srgbClr val="3E3E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25" name="Google Shape;25;p106"/>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Arial"/>
                <a:ea typeface="Arial"/>
                <a:cs typeface="Arial"/>
                <a:sym typeface="Arial"/>
              </a:rPr>
              <a:t>‹#›</a:t>
            </a:fld>
            <a:endParaRPr sz="1200" b="1" i="0" u="none" strike="noStrike" cap="none">
              <a:solidFill>
                <a:schemeClr val="accent2"/>
              </a:solidFill>
              <a:latin typeface="Arial"/>
              <a:ea typeface="Arial"/>
              <a:cs typeface="Arial"/>
              <a:sym typeface="Arial"/>
            </a:endParaRPr>
          </a:p>
        </p:txBody>
      </p:sp>
      <p:sp>
        <p:nvSpPr>
          <p:cNvPr id="26" name="Google Shape;26;p106"/>
          <p:cNvSpPr txBox="1">
            <a:spLocks noGrp="1"/>
          </p:cNvSpPr>
          <p:nvPr>
            <p:ph type="body" idx="1"/>
          </p:nvPr>
        </p:nvSpPr>
        <p:spPr>
          <a:xfrm>
            <a:off x="856474" y="1661936"/>
            <a:ext cx="5291137" cy="4687887"/>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SzPts val="2800"/>
              <a:buNone/>
              <a:defRPr/>
            </a:lvl1pPr>
            <a:lvl2pPr marL="914400" lvl="1" indent="-388619" algn="l">
              <a:lnSpc>
                <a:spcPct val="110000"/>
              </a:lnSpc>
              <a:spcBef>
                <a:spcPts val="1600"/>
              </a:spcBef>
              <a:spcAft>
                <a:spcPts val="0"/>
              </a:spcAft>
              <a:buSzPts val="2520"/>
              <a:buChar char="•"/>
              <a:defRPr/>
            </a:lvl2pPr>
            <a:lvl3pPr marL="1371600" lvl="2" indent="-365760" algn="l">
              <a:lnSpc>
                <a:spcPct val="110000"/>
              </a:lnSpc>
              <a:spcBef>
                <a:spcPts val="1000"/>
              </a:spcBef>
              <a:spcAft>
                <a:spcPts val="0"/>
              </a:spcAft>
              <a:buSzPts val="2160"/>
              <a:buChar char="•"/>
              <a:defRPr/>
            </a:lvl3pPr>
            <a:lvl4pPr marL="1828800" lvl="3" indent="-342900" algn="l">
              <a:lnSpc>
                <a:spcPct val="110000"/>
              </a:lnSpc>
              <a:spcBef>
                <a:spcPts val="1000"/>
              </a:spcBef>
              <a:spcAft>
                <a:spcPts val="0"/>
              </a:spcAft>
              <a:buSzPts val="180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7" name="Google Shape;27;p106"/>
          <p:cNvSpPr txBox="1">
            <a:spLocks noGrp="1"/>
          </p:cNvSpPr>
          <p:nvPr>
            <p:ph type="body" idx="2"/>
          </p:nvPr>
        </p:nvSpPr>
        <p:spPr>
          <a:xfrm>
            <a:off x="836829" y="592463"/>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SzPts val="2800"/>
              <a:buNone/>
              <a:defRPr sz="4000" b="1" i="0">
                <a:solidFill>
                  <a:schemeClr val="accent1"/>
                </a:solidFill>
                <a:latin typeface="Gill Sans"/>
                <a:ea typeface="Gill Sans"/>
                <a:cs typeface="Gill Sans"/>
                <a:sym typeface="Gill Sans"/>
              </a:defRPr>
            </a:lvl1pPr>
            <a:lvl2pPr marL="914400" lvl="1" indent="-388619" algn="l">
              <a:lnSpc>
                <a:spcPct val="110000"/>
              </a:lnSpc>
              <a:spcBef>
                <a:spcPts val="1600"/>
              </a:spcBef>
              <a:spcAft>
                <a:spcPts val="0"/>
              </a:spcAft>
              <a:buSzPts val="2520"/>
              <a:buChar char="•"/>
              <a:defRPr/>
            </a:lvl2pPr>
            <a:lvl3pPr marL="1371600" lvl="2" indent="-365760" algn="l">
              <a:lnSpc>
                <a:spcPct val="110000"/>
              </a:lnSpc>
              <a:spcBef>
                <a:spcPts val="1000"/>
              </a:spcBef>
              <a:spcAft>
                <a:spcPts val="0"/>
              </a:spcAft>
              <a:buSzPts val="2160"/>
              <a:buChar char="•"/>
              <a:defRPr/>
            </a:lvl3pPr>
            <a:lvl4pPr marL="1828800" lvl="3" indent="-342900" algn="l">
              <a:lnSpc>
                <a:spcPct val="110000"/>
              </a:lnSpc>
              <a:spcBef>
                <a:spcPts val="1000"/>
              </a:spcBef>
              <a:spcAft>
                <a:spcPts val="0"/>
              </a:spcAft>
              <a:buSzPts val="180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28" name="Google Shape;28;p106"/>
          <p:cNvSpPr/>
          <p:nvPr/>
        </p:nvSpPr>
        <p:spPr>
          <a:xfrm rot="10800000">
            <a:off x="0" y="1238566"/>
            <a:ext cx="6400800" cy="88803"/>
          </a:xfrm>
          <a:prstGeom prst="rect">
            <a:avLst/>
          </a:prstGeom>
          <a:gradFill>
            <a:gsLst>
              <a:gs pos="0">
                <a:schemeClr val="accent1"/>
              </a:gs>
              <a:gs pos="8000">
                <a:schemeClr val="accent1"/>
              </a:gs>
              <a:gs pos="42000">
                <a:schemeClr val="accent2"/>
              </a:gs>
              <a:gs pos="77000">
                <a:schemeClr val="accent3"/>
              </a:gs>
              <a:gs pos="100000">
                <a:schemeClr val="accent3"/>
              </a:gs>
            </a:gsLst>
            <a:lin ang="0" scaled="0"/>
          </a:gra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pic>
        <p:nvPicPr>
          <p:cNvPr id="29" name="Google Shape;29;p106" descr="A group of people sitting on a motorcycle&#10;&#10;Description generated with high confidence"/>
          <p:cNvPicPr preferRelativeResize="0"/>
          <p:nvPr/>
        </p:nvPicPr>
        <p:blipFill rotWithShape="1">
          <a:blip r:embed="rId2">
            <a:alphaModFix/>
          </a:blip>
          <a:srcRect l="15103" r="39062" b="-1"/>
          <a:stretch/>
        </p:blipFill>
        <p:spPr>
          <a:xfrm>
            <a:off x="7171899" y="10"/>
            <a:ext cx="5020101" cy="6857990"/>
          </a:xfrm>
          <a:custGeom>
            <a:avLst/>
            <a:gdLst/>
            <a:ahLst/>
            <a:cxnLst/>
            <a:rect l="l" t="t" r="r" b="b"/>
            <a:pathLst>
              <a:path w="6278877" h="6858000" extrusionOk="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ext, Left Photo">
  <p:cSld name="Title, Text, Left Photo">
    <p:spTree>
      <p:nvGrpSpPr>
        <p:cNvPr id="1" name="Shape 143"/>
        <p:cNvGrpSpPr/>
        <p:nvPr/>
      </p:nvGrpSpPr>
      <p:grpSpPr>
        <a:xfrm>
          <a:off x="0" y="0"/>
          <a:ext cx="0" cy="0"/>
          <a:chOff x="0" y="0"/>
          <a:chExt cx="0" cy="0"/>
        </a:xfrm>
      </p:grpSpPr>
      <p:sp>
        <p:nvSpPr>
          <p:cNvPr id="144" name="Google Shape;144;p88"/>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145" name="Google Shape;145;p88"/>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
        <p:nvSpPr>
          <p:cNvPr id="146" name="Google Shape;146;p88"/>
          <p:cNvSpPr>
            <a:spLocks noGrp="1"/>
          </p:cNvSpPr>
          <p:nvPr>
            <p:ph type="pic" idx="2"/>
          </p:nvPr>
        </p:nvSpPr>
        <p:spPr>
          <a:xfrm>
            <a:off x="-44604" y="0"/>
            <a:ext cx="5083851"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7" name="Google Shape;147;p88"/>
          <p:cNvSpPr txBox="1">
            <a:spLocks noGrp="1"/>
          </p:cNvSpPr>
          <p:nvPr>
            <p:ph type="body" idx="1"/>
          </p:nvPr>
        </p:nvSpPr>
        <p:spPr>
          <a:xfrm>
            <a:off x="5572119" y="592463"/>
            <a:ext cx="6433709"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88"/>
          <p:cNvSpPr/>
          <p:nvPr/>
        </p:nvSpPr>
        <p:spPr>
          <a:xfrm rot="10800000">
            <a:off x="5057428" y="1217326"/>
            <a:ext cx="7134571" cy="78073"/>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149" name="Google Shape;149;p88"/>
          <p:cNvSpPr txBox="1">
            <a:spLocks noGrp="1"/>
          </p:cNvSpPr>
          <p:nvPr>
            <p:ph type="body" idx="3"/>
          </p:nvPr>
        </p:nvSpPr>
        <p:spPr>
          <a:xfrm>
            <a:off x="5572121" y="269546"/>
            <a:ext cx="6433708" cy="230547"/>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88"/>
          <p:cNvSpPr txBox="1">
            <a:spLocks noGrp="1"/>
          </p:cNvSpPr>
          <p:nvPr>
            <p:ph type="body" idx="4"/>
          </p:nvPr>
        </p:nvSpPr>
        <p:spPr>
          <a:xfrm>
            <a:off x="5572120" y="1632857"/>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Content, Left Photo">
  <p:cSld name="Title, Subtitle, Content, Left Photo">
    <p:spTree>
      <p:nvGrpSpPr>
        <p:cNvPr id="1" name="Shape 151"/>
        <p:cNvGrpSpPr/>
        <p:nvPr/>
      </p:nvGrpSpPr>
      <p:grpSpPr>
        <a:xfrm>
          <a:off x="0" y="0"/>
          <a:ext cx="0" cy="0"/>
          <a:chOff x="0" y="0"/>
          <a:chExt cx="0" cy="0"/>
        </a:xfrm>
      </p:grpSpPr>
      <p:sp>
        <p:nvSpPr>
          <p:cNvPr id="152" name="Google Shape;152;p89"/>
          <p:cNvSpPr>
            <a:spLocks noGrp="1"/>
          </p:cNvSpPr>
          <p:nvPr>
            <p:ph type="pic" idx="2"/>
          </p:nvPr>
        </p:nvSpPr>
        <p:spPr>
          <a:xfrm>
            <a:off x="-3508" y="-29656"/>
            <a:ext cx="4804328" cy="6887656"/>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D8D8D8"/>
              </a:buClr>
              <a:buSzPts val="1000"/>
              <a:buFont typeface="Gill Sans"/>
              <a:buNone/>
              <a:defRPr sz="1000" b="0" i="0" u="none" strike="noStrike" cap="none">
                <a:solidFill>
                  <a:srgbClr val="D8D8D8"/>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53" name="Google Shape;153;p89"/>
          <p:cNvSpPr txBox="1">
            <a:spLocks noGrp="1"/>
          </p:cNvSpPr>
          <p:nvPr>
            <p:ph type="body" idx="1"/>
          </p:nvPr>
        </p:nvSpPr>
        <p:spPr>
          <a:xfrm>
            <a:off x="5131338" y="592464"/>
            <a:ext cx="6506317"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89"/>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Gill Sans"/>
              <a:ea typeface="Gill Sans"/>
              <a:cs typeface="Gill Sans"/>
              <a:sym typeface="Gill Sans"/>
            </a:endParaRPr>
          </a:p>
        </p:txBody>
      </p:sp>
      <p:sp>
        <p:nvSpPr>
          <p:cNvPr id="155" name="Google Shape;155;p89"/>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
        <p:nvSpPr>
          <p:cNvPr id="156" name="Google Shape;156;p89"/>
          <p:cNvSpPr/>
          <p:nvPr/>
        </p:nvSpPr>
        <p:spPr>
          <a:xfrm rot="10800000">
            <a:off x="4800820" y="1291492"/>
            <a:ext cx="6400800" cy="65631"/>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157" name="Google Shape;157;p89"/>
          <p:cNvSpPr txBox="1">
            <a:spLocks noGrp="1"/>
          </p:cNvSpPr>
          <p:nvPr>
            <p:ph type="body" idx="3"/>
          </p:nvPr>
        </p:nvSpPr>
        <p:spPr>
          <a:xfrm>
            <a:off x="5131339" y="258019"/>
            <a:ext cx="6506316" cy="334445"/>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89"/>
          <p:cNvSpPr txBox="1">
            <a:spLocks noGrp="1"/>
          </p:cNvSpPr>
          <p:nvPr>
            <p:ph type="body" idx="4"/>
          </p:nvPr>
        </p:nvSpPr>
        <p:spPr>
          <a:xfrm>
            <a:off x="5131338" y="1632858"/>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Content, Right Photo">
  <p:cSld name="Title, Subtitle, Content, Right Photo">
    <p:spTree>
      <p:nvGrpSpPr>
        <p:cNvPr id="1" name="Shape 159"/>
        <p:cNvGrpSpPr/>
        <p:nvPr/>
      </p:nvGrpSpPr>
      <p:grpSpPr>
        <a:xfrm>
          <a:off x="0" y="0"/>
          <a:ext cx="0" cy="0"/>
          <a:chOff x="0" y="0"/>
          <a:chExt cx="0" cy="0"/>
        </a:xfrm>
      </p:grpSpPr>
      <p:sp>
        <p:nvSpPr>
          <p:cNvPr id="160" name="Google Shape;160;p90"/>
          <p:cNvSpPr>
            <a:spLocks noGrp="1"/>
          </p:cNvSpPr>
          <p:nvPr>
            <p:ph type="pic" idx="2"/>
          </p:nvPr>
        </p:nvSpPr>
        <p:spPr>
          <a:xfrm>
            <a:off x="7387672" y="-29656"/>
            <a:ext cx="4804328" cy="6887656"/>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D8D8D8"/>
              </a:buClr>
              <a:buSzPts val="1000"/>
              <a:buFont typeface="Gill Sans"/>
              <a:buNone/>
              <a:defRPr sz="1000" b="0" i="0" u="none" strike="noStrike" cap="none">
                <a:solidFill>
                  <a:srgbClr val="D8D8D8"/>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61" name="Google Shape;161;p90"/>
          <p:cNvSpPr txBox="1">
            <a:spLocks noGrp="1"/>
          </p:cNvSpPr>
          <p:nvPr>
            <p:ph type="body" idx="1"/>
          </p:nvPr>
        </p:nvSpPr>
        <p:spPr>
          <a:xfrm>
            <a:off x="836829" y="592464"/>
            <a:ext cx="6141485"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90"/>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163" name="Google Shape;163;p90"/>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
        <p:nvSpPr>
          <p:cNvPr id="164" name="Google Shape;164;p90"/>
          <p:cNvSpPr/>
          <p:nvPr/>
        </p:nvSpPr>
        <p:spPr>
          <a:xfrm rot="10800000">
            <a:off x="-1714" y="1217326"/>
            <a:ext cx="6980029" cy="56957"/>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165" name="Google Shape;165;p90"/>
          <p:cNvSpPr txBox="1">
            <a:spLocks noGrp="1"/>
          </p:cNvSpPr>
          <p:nvPr>
            <p:ph type="body" idx="3"/>
          </p:nvPr>
        </p:nvSpPr>
        <p:spPr>
          <a:xfrm>
            <a:off x="836831" y="269546"/>
            <a:ext cx="6141484" cy="322918"/>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90"/>
          <p:cNvSpPr txBox="1">
            <a:spLocks noGrp="1"/>
          </p:cNvSpPr>
          <p:nvPr>
            <p:ph type="body" idx="4"/>
          </p:nvPr>
        </p:nvSpPr>
        <p:spPr>
          <a:xfrm>
            <a:off x="836829" y="1632857"/>
            <a:ext cx="6141485"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ey Message - Purple Blue ">
  <p:cSld name="Key Message - Purple Blue ">
    <p:bg>
      <p:bgPr>
        <a:solidFill>
          <a:schemeClr val="accent2"/>
        </a:solidFill>
        <a:effectLst/>
      </p:bgPr>
    </p:bg>
    <p:spTree>
      <p:nvGrpSpPr>
        <p:cNvPr id="1" name="Shape 175"/>
        <p:cNvGrpSpPr/>
        <p:nvPr/>
      </p:nvGrpSpPr>
      <p:grpSpPr>
        <a:xfrm>
          <a:off x="0" y="0"/>
          <a:ext cx="0" cy="0"/>
          <a:chOff x="0" y="0"/>
          <a:chExt cx="0" cy="0"/>
        </a:xfrm>
      </p:grpSpPr>
      <p:sp>
        <p:nvSpPr>
          <p:cNvPr id="176" name="Google Shape;176;p95"/>
          <p:cNvSpPr txBox="1">
            <a:spLocks noGrp="1"/>
          </p:cNvSpPr>
          <p:nvPr>
            <p:ph type="title"/>
          </p:nvPr>
        </p:nvSpPr>
        <p:spPr>
          <a:xfrm>
            <a:off x="1897039" y="2661409"/>
            <a:ext cx="865950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Gill San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95"/>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178" name="Google Shape;178;p95"/>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Key Message - Light Blue">
  <p:cSld name="Key Message - Light Blue">
    <p:bg>
      <p:bgPr>
        <a:solidFill>
          <a:schemeClr val="accent3"/>
        </a:solidFill>
        <a:effectLst/>
      </p:bgPr>
    </p:bg>
    <p:spTree>
      <p:nvGrpSpPr>
        <p:cNvPr id="1" name="Shape 179"/>
        <p:cNvGrpSpPr/>
        <p:nvPr/>
      </p:nvGrpSpPr>
      <p:grpSpPr>
        <a:xfrm>
          <a:off x="0" y="0"/>
          <a:ext cx="0" cy="0"/>
          <a:chOff x="0" y="0"/>
          <a:chExt cx="0" cy="0"/>
        </a:xfrm>
      </p:grpSpPr>
      <p:sp>
        <p:nvSpPr>
          <p:cNvPr id="180" name="Google Shape;180;p96"/>
          <p:cNvSpPr txBox="1">
            <a:spLocks noGrp="1"/>
          </p:cNvSpPr>
          <p:nvPr>
            <p:ph type="title"/>
          </p:nvPr>
        </p:nvSpPr>
        <p:spPr>
          <a:xfrm>
            <a:off x="1897039" y="2661409"/>
            <a:ext cx="865950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Gill San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96"/>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182" name="Google Shape;182;p96"/>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AA8DF"/>
                </a:solidFill>
                <a:latin typeface="Gill Sans"/>
                <a:ea typeface="Gill Sans"/>
                <a:cs typeface="Gill Sans"/>
                <a:sym typeface="Gill Sans"/>
              </a:rPr>
              <a:t>‹#›</a:t>
            </a:fld>
            <a:endParaRPr sz="1200" b="1" i="0" u="none" strike="noStrike" cap="none">
              <a:solidFill>
                <a:srgbClr val="1AA8DF"/>
              </a:solidFill>
              <a:latin typeface="Gill Sans"/>
              <a:ea typeface="Gill Sans"/>
              <a:cs typeface="Gill Sans"/>
              <a:sym typeface="Gill Sans"/>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ublications">
  <p:cSld name="Publications">
    <p:spTree>
      <p:nvGrpSpPr>
        <p:cNvPr id="1" name="Shape 183"/>
        <p:cNvGrpSpPr/>
        <p:nvPr/>
      </p:nvGrpSpPr>
      <p:grpSpPr>
        <a:xfrm>
          <a:off x="0" y="0"/>
          <a:ext cx="0" cy="0"/>
          <a:chOff x="0" y="0"/>
          <a:chExt cx="0" cy="0"/>
        </a:xfrm>
      </p:grpSpPr>
      <p:sp>
        <p:nvSpPr>
          <p:cNvPr id="184" name="Google Shape;184;p98"/>
          <p:cNvSpPr>
            <a:spLocks noGrp="1"/>
          </p:cNvSpPr>
          <p:nvPr>
            <p:ph type="pic" idx="2"/>
          </p:nvPr>
        </p:nvSpPr>
        <p:spPr>
          <a:xfrm>
            <a:off x="8301159" y="1561024"/>
            <a:ext cx="2691325" cy="347481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D8D8D8"/>
              </a:buClr>
              <a:buSzPts val="1000"/>
              <a:buFont typeface="Gill Sans"/>
              <a:buNone/>
              <a:defRPr sz="1000" b="0" i="0" u="none" strike="noStrike" cap="none">
                <a:solidFill>
                  <a:srgbClr val="D8D8D8"/>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85" name="Google Shape;185;p98"/>
          <p:cNvSpPr>
            <a:spLocks noGrp="1"/>
          </p:cNvSpPr>
          <p:nvPr>
            <p:ph type="pic" idx="3"/>
          </p:nvPr>
        </p:nvSpPr>
        <p:spPr>
          <a:xfrm>
            <a:off x="4778858" y="1561024"/>
            <a:ext cx="2691325" cy="347481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D8D8D8"/>
              </a:buClr>
              <a:buSzPts val="1000"/>
              <a:buFont typeface="Gill Sans"/>
              <a:buNone/>
              <a:defRPr sz="1000" b="0" i="0" u="none" strike="noStrike" cap="none">
                <a:solidFill>
                  <a:srgbClr val="D8D8D8"/>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86" name="Google Shape;186;p98"/>
          <p:cNvSpPr>
            <a:spLocks noGrp="1"/>
          </p:cNvSpPr>
          <p:nvPr>
            <p:ph type="pic" idx="4"/>
          </p:nvPr>
        </p:nvSpPr>
        <p:spPr>
          <a:xfrm>
            <a:off x="1256557" y="1561024"/>
            <a:ext cx="2691325" cy="347481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D8D8D8"/>
              </a:buClr>
              <a:buSzPts val="1000"/>
              <a:buFont typeface="Gill Sans"/>
              <a:buNone/>
              <a:defRPr sz="1000" b="0" i="0" u="none" strike="noStrike" cap="none">
                <a:solidFill>
                  <a:srgbClr val="D8D8D8"/>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87" name="Google Shape;187;p98"/>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98"/>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189" name="Google Shape;189;p98"/>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
        <p:nvSpPr>
          <p:cNvPr id="190" name="Google Shape;190;p98"/>
          <p:cNvSpPr/>
          <p:nvPr/>
        </p:nvSpPr>
        <p:spPr>
          <a:xfrm rot="10800000">
            <a:off x="-1710" y="1231242"/>
            <a:ext cx="12193710" cy="62576"/>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191" name="Google Shape;191;p98"/>
          <p:cNvSpPr txBox="1"/>
          <p:nvPr/>
        </p:nvSpPr>
        <p:spPr>
          <a:xfrm>
            <a:off x="176981" y="6349823"/>
            <a:ext cx="25563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F7F7F"/>
                </a:solidFill>
                <a:latin typeface="Gill Sans"/>
                <a:ea typeface="Gill Sans"/>
                <a:cs typeface="Gill Sans"/>
                <a:sym typeface="Gill Sans"/>
              </a:rPr>
              <a:t>Breakthrough RESEARCH</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 You and Acknowledgements">
  <p:cSld name="Thank You and Acknowledgements">
    <p:spTree>
      <p:nvGrpSpPr>
        <p:cNvPr id="1" name="Shape 192"/>
        <p:cNvGrpSpPr/>
        <p:nvPr/>
      </p:nvGrpSpPr>
      <p:grpSpPr>
        <a:xfrm>
          <a:off x="0" y="0"/>
          <a:ext cx="0" cy="0"/>
          <a:chOff x="0" y="0"/>
          <a:chExt cx="0" cy="0"/>
        </a:xfrm>
      </p:grpSpPr>
      <p:pic>
        <p:nvPicPr>
          <p:cNvPr id="193" name="Google Shape;193;p99" descr="A close up of a logo&#10;&#10;Description automatically generated"/>
          <p:cNvPicPr preferRelativeResize="0"/>
          <p:nvPr/>
        </p:nvPicPr>
        <p:blipFill rotWithShape="1">
          <a:blip r:embed="rId2">
            <a:alphaModFix/>
          </a:blip>
          <a:srcRect/>
          <a:stretch/>
        </p:blipFill>
        <p:spPr>
          <a:xfrm>
            <a:off x="8580147" y="5642753"/>
            <a:ext cx="2531841" cy="924804"/>
          </a:xfrm>
          <a:prstGeom prst="rect">
            <a:avLst/>
          </a:prstGeom>
          <a:noFill/>
          <a:ln>
            <a:noFill/>
          </a:ln>
        </p:spPr>
      </p:pic>
      <p:sp>
        <p:nvSpPr>
          <p:cNvPr id="194" name="Google Shape;194;p99"/>
          <p:cNvSpPr/>
          <p:nvPr/>
        </p:nvSpPr>
        <p:spPr>
          <a:xfrm>
            <a:off x="-11876" y="-21771"/>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Narrow"/>
              <a:ea typeface="Arial Narrow"/>
              <a:cs typeface="Arial Narrow"/>
              <a:sym typeface="Arial Narrow"/>
            </a:endParaRPr>
          </a:p>
        </p:txBody>
      </p:sp>
      <p:pic>
        <p:nvPicPr>
          <p:cNvPr id="195" name="Google Shape;195;p99"/>
          <p:cNvPicPr preferRelativeResize="0"/>
          <p:nvPr/>
        </p:nvPicPr>
        <p:blipFill rotWithShape="1">
          <a:blip r:embed="rId3">
            <a:alphaModFix/>
          </a:blip>
          <a:srcRect/>
          <a:stretch/>
        </p:blipFill>
        <p:spPr>
          <a:xfrm>
            <a:off x="990686" y="5697449"/>
            <a:ext cx="2593535" cy="1006292"/>
          </a:xfrm>
          <a:prstGeom prst="rect">
            <a:avLst/>
          </a:prstGeom>
          <a:noFill/>
          <a:ln>
            <a:noFill/>
          </a:ln>
        </p:spPr>
      </p:pic>
      <p:sp>
        <p:nvSpPr>
          <p:cNvPr id="196" name="Google Shape;196;p99"/>
          <p:cNvSpPr/>
          <p:nvPr/>
        </p:nvSpPr>
        <p:spPr>
          <a:xfrm>
            <a:off x="-40277" y="-14456"/>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Gill Sans"/>
              <a:ea typeface="Gill Sans"/>
              <a:cs typeface="Gill Sans"/>
              <a:sym typeface="Gill Sans"/>
            </a:endParaRPr>
          </a:p>
        </p:txBody>
      </p:sp>
      <p:sp>
        <p:nvSpPr>
          <p:cNvPr id="197" name="Google Shape;197;p99"/>
          <p:cNvSpPr txBox="1"/>
          <p:nvPr/>
        </p:nvSpPr>
        <p:spPr>
          <a:xfrm>
            <a:off x="690534" y="3687159"/>
            <a:ext cx="5293165"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Gill Sans"/>
                <a:ea typeface="Gill Sans"/>
                <a:cs typeface="Gill Sans"/>
                <a:sym typeface="Gill Sans"/>
              </a:rPr>
              <a:t>Breakthrough RESEARCH catalyzes social and behavior change (SBC) by conducting state-of-the-art research and evaluation and promoting evidence-based solutions to improve health and development programs around the world. Breakthrough RESEARCH is a consortium led by the Population Council in partnership with Avenir Health, ideas42, Institute for Reproductive Health at Georgetown University, Population Reference Bureau, and Tulane University.</a:t>
            </a:r>
            <a:endParaRPr sz="1400" b="0" i="0" u="none" strike="noStrike" cap="none">
              <a:solidFill>
                <a:srgbClr val="000000"/>
              </a:solidFill>
              <a:latin typeface="Arial"/>
              <a:ea typeface="Arial"/>
              <a:cs typeface="Arial"/>
              <a:sym typeface="Arial"/>
            </a:endParaRPr>
          </a:p>
        </p:txBody>
      </p:sp>
      <p:sp>
        <p:nvSpPr>
          <p:cNvPr id="198" name="Google Shape;198;p99"/>
          <p:cNvSpPr txBox="1"/>
          <p:nvPr/>
        </p:nvSpPr>
        <p:spPr>
          <a:xfrm>
            <a:off x="4593929" y="252154"/>
            <a:ext cx="277954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FFFFFF"/>
                </a:solidFill>
                <a:latin typeface="Gill Sans"/>
                <a:ea typeface="Gill Sans"/>
                <a:cs typeface="Gill Sans"/>
                <a:sym typeface="Gill Sans"/>
              </a:rPr>
              <a:t>THANK YOU</a:t>
            </a:r>
            <a:endParaRPr sz="4000" b="0" i="0" u="none" strike="noStrike" cap="none">
              <a:solidFill>
                <a:srgbClr val="FFFFFF"/>
              </a:solidFill>
              <a:latin typeface="Gill Sans"/>
              <a:ea typeface="Gill Sans"/>
              <a:cs typeface="Gill Sans"/>
              <a:sym typeface="Gill Sans"/>
            </a:endParaRPr>
          </a:p>
        </p:txBody>
      </p:sp>
      <p:sp>
        <p:nvSpPr>
          <p:cNvPr id="199" name="Google Shape;199;p99"/>
          <p:cNvSpPr/>
          <p:nvPr/>
        </p:nvSpPr>
        <p:spPr>
          <a:xfrm>
            <a:off x="6706879" y="3712466"/>
            <a:ext cx="4931391"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Gill Sans"/>
                <a:ea typeface="Gill Sans"/>
                <a:cs typeface="Gill Sans"/>
                <a:sym typeface="Gill Sans"/>
              </a:rPr>
              <a:t>Breakthrough RESEARCH is made possible by the generous support of the American people through the United States Agency for International Development (USAID) under the terms of cooperative agreement no. AID-OAA-A-17-00018. The contents of this document are the sole responsibility of the Breakthrough RESEARCH and Population Council and do not necessarily reflect the views of USAID or the United States Government.</a:t>
            </a:r>
            <a:endParaRPr sz="1400" b="0" i="0" u="none" strike="noStrike" cap="none">
              <a:solidFill>
                <a:srgbClr val="000000"/>
              </a:solidFill>
              <a:latin typeface="Arial"/>
              <a:ea typeface="Arial"/>
              <a:cs typeface="Arial"/>
              <a:sym typeface="Arial"/>
            </a:endParaRPr>
          </a:p>
        </p:txBody>
      </p:sp>
      <p:sp>
        <p:nvSpPr>
          <p:cNvPr id="200" name="Google Shape;200;p99"/>
          <p:cNvSpPr txBox="1">
            <a:spLocks noGrp="1"/>
          </p:cNvSpPr>
          <p:nvPr>
            <p:ph type="body" idx="1"/>
          </p:nvPr>
        </p:nvSpPr>
        <p:spPr>
          <a:xfrm>
            <a:off x="3230974" y="1016547"/>
            <a:ext cx="5505450" cy="711382"/>
          </a:xfrm>
          <a:prstGeom prst="rect">
            <a:avLst/>
          </a:prstGeom>
          <a:noFill/>
          <a:ln>
            <a:noFill/>
          </a:ln>
        </p:spPr>
        <p:txBody>
          <a:bodyPr spcFirstLastPara="1" wrap="square" lIns="91425" tIns="45700" rIns="91425" bIns="45700" anchor="t" anchorCtr="0">
            <a:noAutofit/>
          </a:bodyPr>
          <a:lstStyle>
            <a:lvl1pPr marL="457200" lvl="0" indent="-228600" algn="ctr">
              <a:lnSpc>
                <a:spcPct val="110000"/>
              </a:lnSpc>
              <a:spcBef>
                <a:spcPts val="0"/>
              </a:spcBef>
              <a:spcAft>
                <a:spcPts val="0"/>
              </a:spcAft>
              <a:buClr>
                <a:schemeClr val="lt1"/>
              </a:buClr>
              <a:buSzPts val="1800"/>
              <a:buFont typeface="Gill Sans"/>
              <a:buNone/>
              <a:defRPr sz="180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99"/>
          <p:cNvSpPr/>
          <p:nvPr/>
        </p:nvSpPr>
        <p:spPr>
          <a:xfrm>
            <a:off x="2896086" y="2950456"/>
            <a:ext cx="60960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a:solidFill>
                  <a:srgbClr val="FFFFFF"/>
                </a:solidFill>
                <a:latin typeface="Gill Sans"/>
                <a:ea typeface="Gill Sans"/>
                <a:cs typeface="Gill Sans"/>
                <a:sym typeface="Gill Sans"/>
              </a:rPr>
              <a:t>https://breakthroughactionandresearch.org/ </a:t>
            </a:r>
            <a:endParaRPr sz="1400" b="0" i="0" u="none" strike="noStrike" cap="none">
              <a:solidFill>
                <a:srgbClr val="000000"/>
              </a:solidFill>
              <a:latin typeface="Arial"/>
              <a:ea typeface="Arial"/>
              <a:cs typeface="Arial"/>
              <a:sym typeface="Arial"/>
            </a:endParaRPr>
          </a:p>
        </p:txBody>
      </p:sp>
      <p:grpSp>
        <p:nvGrpSpPr>
          <p:cNvPr id="202" name="Google Shape;202;p99"/>
          <p:cNvGrpSpPr/>
          <p:nvPr/>
        </p:nvGrpSpPr>
        <p:grpSpPr>
          <a:xfrm>
            <a:off x="4757588" y="2066778"/>
            <a:ext cx="2145213" cy="756606"/>
            <a:chOff x="5235690" y="4612779"/>
            <a:chExt cx="2145213" cy="756606"/>
          </a:xfrm>
        </p:grpSpPr>
        <p:sp>
          <p:nvSpPr>
            <p:cNvPr id="203" name="Google Shape;203;p99"/>
            <p:cNvSpPr txBox="1"/>
            <p:nvPr/>
          </p:nvSpPr>
          <p:spPr>
            <a:xfrm>
              <a:off x="5235690" y="5030831"/>
              <a:ext cx="214521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1AA8DF"/>
                  </a:solidFill>
                  <a:latin typeface="Gill Sans"/>
                  <a:ea typeface="Gill Sans"/>
                  <a:cs typeface="Gill Sans"/>
                  <a:sym typeface="Gill Sans"/>
                </a:rPr>
                <a:t>@Breakthrough_AR</a:t>
              </a:r>
              <a:endParaRPr sz="1400" b="0" i="0" u="none" strike="noStrike" cap="none">
                <a:solidFill>
                  <a:srgbClr val="000000"/>
                </a:solidFill>
                <a:latin typeface="Arial"/>
                <a:ea typeface="Arial"/>
                <a:cs typeface="Arial"/>
                <a:sym typeface="Arial"/>
              </a:endParaRPr>
            </a:p>
          </p:txBody>
        </p:sp>
        <p:sp>
          <p:nvSpPr>
            <p:cNvPr id="204" name="Google Shape;204;p99"/>
            <p:cNvSpPr/>
            <p:nvPr/>
          </p:nvSpPr>
          <p:spPr>
            <a:xfrm>
              <a:off x="6144880" y="4612779"/>
              <a:ext cx="326832" cy="326832"/>
            </a:xfrm>
            <a:custGeom>
              <a:avLst/>
              <a:gdLst/>
              <a:ahLst/>
              <a:cxnLst/>
              <a:rect l="l" t="t"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3"/>
            </a:solidFill>
            <a:ln w="12700" cap="flat" cmpd="sng">
              <a:solidFill>
                <a:schemeClr val="accent3"/>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grpSp>
      <p:grpSp>
        <p:nvGrpSpPr>
          <p:cNvPr id="205" name="Google Shape;205;p99"/>
          <p:cNvGrpSpPr/>
          <p:nvPr/>
        </p:nvGrpSpPr>
        <p:grpSpPr>
          <a:xfrm>
            <a:off x="2896086" y="2072294"/>
            <a:ext cx="1822666" cy="754071"/>
            <a:chOff x="3230974" y="4618295"/>
            <a:chExt cx="1822666" cy="754071"/>
          </a:xfrm>
        </p:grpSpPr>
        <p:sp>
          <p:nvSpPr>
            <p:cNvPr id="206" name="Google Shape;206;p99"/>
            <p:cNvSpPr txBox="1"/>
            <p:nvPr/>
          </p:nvSpPr>
          <p:spPr>
            <a:xfrm>
              <a:off x="3230974" y="5033812"/>
              <a:ext cx="182266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1474F7"/>
                  </a:solidFill>
                  <a:latin typeface="Gill Sans"/>
                  <a:ea typeface="Gill Sans"/>
                  <a:cs typeface="Gill Sans"/>
                  <a:sym typeface="Gill Sans"/>
                </a:rPr>
                <a:t>BreakthroughAR</a:t>
              </a:r>
              <a:endParaRPr sz="1400" b="0" i="0" u="none" strike="noStrike" cap="none">
                <a:solidFill>
                  <a:srgbClr val="000000"/>
                </a:solidFill>
                <a:latin typeface="Arial"/>
                <a:ea typeface="Arial"/>
                <a:cs typeface="Arial"/>
                <a:sym typeface="Arial"/>
              </a:endParaRPr>
            </a:p>
          </p:txBody>
        </p:sp>
        <p:sp>
          <p:nvSpPr>
            <p:cNvPr id="207" name="Google Shape;207;p99"/>
            <p:cNvSpPr/>
            <p:nvPr/>
          </p:nvSpPr>
          <p:spPr>
            <a:xfrm>
              <a:off x="3978891" y="4618295"/>
              <a:ext cx="326832" cy="326832"/>
            </a:xfrm>
            <a:custGeom>
              <a:avLst/>
              <a:gdLst/>
              <a:ahLst/>
              <a:cxnLst/>
              <a:rect l="l" t="t"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2"/>
            </a:solid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grpSp>
      <p:grpSp>
        <p:nvGrpSpPr>
          <p:cNvPr id="208" name="Google Shape;208;p99"/>
          <p:cNvGrpSpPr/>
          <p:nvPr/>
        </p:nvGrpSpPr>
        <p:grpSpPr>
          <a:xfrm>
            <a:off x="6986948" y="2089645"/>
            <a:ext cx="2145213" cy="756863"/>
            <a:chOff x="7276525" y="4612521"/>
            <a:chExt cx="2145213" cy="756863"/>
          </a:xfrm>
        </p:grpSpPr>
        <p:sp>
          <p:nvSpPr>
            <p:cNvPr id="209" name="Google Shape;209;p99"/>
            <p:cNvSpPr/>
            <p:nvPr/>
          </p:nvSpPr>
          <p:spPr>
            <a:xfrm>
              <a:off x="8185715" y="4612521"/>
              <a:ext cx="326832" cy="326832"/>
            </a:xfrm>
            <a:custGeom>
              <a:avLst/>
              <a:gdLst/>
              <a:ahLst/>
              <a:cxnLst/>
              <a:rect l="l" t="t"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accent6"/>
            </a:solid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210" name="Google Shape;210;p99"/>
            <p:cNvSpPr txBox="1"/>
            <p:nvPr/>
          </p:nvSpPr>
          <p:spPr>
            <a:xfrm>
              <a:off x="7276525" y="5030830"/>
              <a:ext cx="214521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AAF3FA"/>
                  </a:solidFill>
                  <a:latin typeface="Gill Sans"/>
                  <a:ea typeface="Gill Sans"/>
                  <a:cs typeface="Gill Sans"/>
                  <a:sym typeface="Gill Sans"/>
                </a:rPr>
                <a:t>Breakthrough_AR</a:t>
              </a:r>
              <a:endParaRPr sz="1400" b="0" i="0" u="none" strike="noStrike" cap="none">
                <a:solidFill>
                  <a:srgbClr val="000000"/>
                </a:solidFill>
                <a:latin typeface="Arial"/>
                <a:ea typeface="Arial"/>
                <a:cs typeface="Arial"/>
                <a:sym typeface="Arial"/>
              </a:endParaRPr>
            </a:p>
          </p:txBody>
        </p:sp>
      </p:gr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lank with Title">
  <p:cSld name="1_Blank with Title">
    <p:spTree>
      <p:nvGrpSpPr>
        <p:cNvPr id="1" name="Shape 211"/>
        <p:cNvGrpSpPr/>
        <p:nvPr/>
      </p:nvGrpSpPr>
      <p:grpSpPr>
        <a:xfrm>
          <a:off x="0" y="0"/>
          <a:ext cx="0" cy="0"/>
          <a:chOff x="0" y="0"/>
          <a:chExt cx="0" cy="0"/>
        </a:xfrm>
      </p:grpSpPr>
      <p:sp>
        <p:nvSpPr>
          <p:cNvPr id="212" name="Google Shape;212;p154"/>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SzPts val="2800"/>
              <a:buNone/>
              <a:defRPr sz="4000" b="1" i="0">
                <a:solidFill>
                  <a:schemeClr val="dk1"/>
                </a:solidFill>
                <a:latin typeface="Gill Sans"/>
                <a:ea typeface="Gill Sans"/>
                <a:cs typeface="Gill Sans"/>
                <a:sym typeface="Gill Sans"/>
              </a:defRPr>
            </a:lvl1pPr>
            <a:lvl2pPr marL="914400" lvl="1" indent="-388619" algn="l">
              <a:lnSpc>
                <a:spcPct val="110000"/>
              </a:lnSpc>
              <a:spcBef>
                <a:spcPts val="1600"/>
              </a:spcBef>
              <a:spcAft>
                <a:spcPts val="0"/>
              </a:spcAft>
              <a:buSzPts val="2520"/>
              <a:buChar char="•"/>
              <a:defRPr/>
            </a:lvl2pPr>
            <a:lvl3pPr marL="1371600" lvl="2" indent="-365760" algn="l">
              <a:lnSpc>
                <a:spcPct val="110000"/>
              </a:lnSpc>
              <a:spcBef>
                <a:spcPts val="1000"/>
              </a:spcBef>
              <a:spcAft>
                <a:spcPts val="0"/>
              </a:spcAft>
              <a:buSzPts val="2160"/>
              <a:buChar char="•"/>
              <a:defRPr/>
            </a:lvl3pPr>
            <a:lvl4pPr marL="1828800" lvl="3" indent="-342900" algn="l">
              <a:lnSpc>
                <a:spcPct val="110000"/>
              </a:lnSpc>
              <a:spcBef>
                <a:spcPts val="1000"/>
              </a:spcBef>
              <a:spcAft>
                <a:spcPts val="0"/>
              </a:spcAft>
              <a:buSzPts val="180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3" name="Google Shape;213;p154"/>
          <p:cNvSpPr/>
          <p:nvPr/>
        </p:nvSpPr>
        <p:spPr>
          <a:xfrm rot="10800000">
            <a:off x="-1710" y="1231242"/>
            <a:ext cx="12193710" cy="62576"/>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214"/>
        <p:cNvGrpSpPr/>
        <p:nvPr/>
      </p:nvGrpSpPr>
      <p:grpSpPr>
        <a:xfrm>
          <a:off x="0" y="0"/>
          <a:ext cx="0" cy="0"/>
          <a:chOff x="0" y="0"/>
          <a:chExt cx="0" cy="0"/>
        </a:xfrm>
      </p:grpSpPr>
      <p:sp>
        <p:nvSpPr>
          <p:cNvPr id="215" name="Google Shape;215;p105"/>
          <p:cNvSpPr txBox="1">
            <a:spLocks noGrp="1"/>
          </p:cNvSpPr>
          <p:nvPr>
            <p:ph type="title"/>
          </p:nvPr>
        </p:nvSpPr>
        <p:spPr>
          <a:xfrm>
            <a:off x="914400" y="279963"/>
            <a:ext cx="10363200" cy="817561"/>
          </a:xfrm>
          <a:prstGeom prst="rect">
            <a:avLst/>
          </a:prstGeom>
          <a:noFill/>
          <a:ln>
            <a:noFill/>
          </a:ln>
        </p:spPr>
        <p:txBody>
          <a:bodyPr spcFirstLastPara="1" wrap="square" lIns="0" tIns="0" rIns="0" bIns="0" anchor="ctr" anchorCtr="0">
            <a:noAutofit/>
          </a:bodyPr>
          <a:lstStyle>
            <a:lvl1pPr lvl="0" algn="ctr">
              <a:lnSpc>
                <a:spcPct val="86000"/>
              </a:lnSpc>
              <a:spcBef>
                <a:spcPts val="0"/>
              </a:spcBef>
              <a:spcAft>
                <a:spcPts val="0"/>
              </a:spcAft>
              <a:buClr>
                <a:schemeClr val="dk1"/>
              </a:buClr>
              <a:buSzPts val="2800"/>
              <a:buFont typeface="Open Sans Light"/>
              <a:buNone/>
              <a:defRPr sz="2800">
                <a:solidFill>
                  <a:srgbClr val="00B0F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05"/>
          <p:cNvSpPr txBox="1">
            <a:spLocks noGrp="1"/>
          </p:cNvSpPr>
          <p:nvPr>
            <p:ph type="body" idx="1"/>
          </p:nvPr>
        </p:nvSpPr>
        <p:spPr>
          <a:xfrm>
            <a:off x="914400" y="1452422"/>
            <a:ext cx="10363200" cy="4300679"/>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900"/>
              </a:spcBef>
              <a:spcAft>
                <a:spcPts val="0"/>
              </a:spcAft>
              <a:buSzPts val="2400"/>
              <a:buChar char="•"/>
              <a:defRPr sz="2400"/>
            </a:lvl1pPr>
            <a:lvl2pPr marL="914400" lvl="1" indent="-330200" algn="l">
              <a:lnSpc>
                <a:spcPct val="100000"/>
              </a:lnSpc>
              <a:spcBef>
                <a:spcPts val="900"/>
              </a:spcBef>
              <a:spcAft>
                <a:spcPts val="0"/>
              </a:spcAft>
              <a:buSzPts val="1600"/>
              <a:buChar char="–"/>
              <a:defRPr sz="2000"/>
            </a:lvl2pPr>
            <a:lvl3pPr marL="1371600" lvl="2" indent="-330200" algn="l">
              <a:lnSpc>
                <a:spcPct val="100000"/>
              </a:lnSpc>
              <a:spcBef>
                <a:spcPts val="900"/>
              </a:spcBef>
              <a:spcAft>
                <a:spcPts val="0"/>
              </a:spcAft>
              <a:buSzPts val="1600"/>
              <a:buChar char="•"/>
              <a:defRPr sz="2000"/>
            </a:lvl3pPr>
            <a:lvl4pPr marL="1828800" lvl="3" indent="-330200" algn="l">
              <a:lnSpc>
                <a:spcPct val="100000"/>
              </a:lnSpc>
              <a:spcBef>
                <a:spcPts val="900"/>
              </a:spcBef>
              <a:spcAft>
                <a:spcPts val="0"/>
              </a:spcAft>
              <a:buSzPts val="1600"/>
              <a:buChar char="–"/>
              <a:defRPr sz="1600"/>
            </a:lvl4pPr>
            <a:lvl5pPr marL="2286000" lvl="4" indent="-330200" algn="l">
              <a:lnSpc>
                <a:spcPct val="10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7" name="Google Shape;217;p105"/>
          <p:cNvSpPr txBox="1">
            <a:spLocks noGrp="1"/>
          </p:cNvSpPr>
          <p:nvPr>
            <p:ph type="body" idx="2"/>
          </p:nvPr>
        </p:nvSpPr>
        <p:spPr>
          <a:xfrm>
            <a:off x="914400" y="933450"/>
            <a:ext cx="10363200" cy="406400"/>
          </a:xfrm>
          <a:prstGeom prst="rect">
            <a:avLst/>
          </a:prstGeom>
          <a:noFill/>
          <a:ln>
            <a:noFill/>
          </a:ln>
        </p:spPr>
        <p:txBody>
          <a:bodyPr spcFirstLastPara="1" wrap="square" lIns="0" tIns="0" rIns="0" bIns="0" anchor="t" anchorCtr="0">
            <a:noAutofit/>
          </a:bodyPr>
          <a:lstStyle>
            <a:lvl1pPr marL="457200" lvl="0" indent="-228600" algn="ctr">
              <a:lnSpc>
                <a:spcPct val="86000"/>
              </a:lnSpc>
              <a:spcBef>
                <a:spcPts val="0"/>
              </a:spcBef>
              <a:spcAft>
                <a:spcPts val="0"/>
              </a:spcAft>
              <a:buSzPts val="1800"/>
              <a:buNone/>
              <a:defRPr sz="1800"/>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1"/>
        <p:cNvGrpSpPr/>
        <p:nvPr/>
      </p:nvGrpSpPr>
      <p:grpSpPr>
        <a:xfrm>
          <a:off x="0" y="0"/>
          <a:ext cx="0" cy="0"/>
          <a:chOff x="0" y="0"/>
          <a:chExt cx="0" cy="0"/>
        </a:xfrm>
      </p:grpSpPr>
      <p:sp>
        <p:nvSpPr>
          <p:cNvPr id="222" name="Google Shape;222;p45"/>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accen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23" name="Google Shape;223;p45"/>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224" name="Google Shape;224;p45"/>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225" name="Google Shape;225;p45"/>
          <p:cNvSpPr/>
          <p:nvPr/>
        </p:nvSpPr>
        <p:spPr>
          <a:xfrm rot="10800000">
            <a:off x="-1710" y="1231242"/>
            <a:ext cx="12193710" cy="62576"/>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226" name="Google Shape;226;p45"/>
          <p:cNvSpPr txBox="1">
            <a:spLocks noGrp="1"/>
          </p:cNvSpPr>
          <p:nvPr>
            <p:ph type="body" idx="2"/>
          </p:nvPr>
        </p:nvSpPr>
        <p:spPr>
          <a:xfrm>
            <a:off x="836829" y="1632857"/>
            <a:ext cx="9856787"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27" name="Google Shape;227;p45"/>
          <p:cNvSpPr txBox="1"/>
          <p:nvPr/>
        </p:nvSpPr>
        <p:spPr>
          <a:xfrm>
            <a:off x="176981" y="6349823"/>
            <a:ext cx="25563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F7F7F"/>
                </a:solidFill>
                <a:latin typeface="Gill Sans"/>
                <a:ea typeface="Gill Sans"/>
                <a:cs typeface="Gill Sans"/>
                <a:sym typeface="Gill Sans"/>
              </a:rPr>
              <a:t>Breakthrough RESEARCH</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sp>
        <p:nvSpPr>
          <p:cNvPr id="31" name="Google Shape;31;p82"/>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Google Shape;32;p82"/>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33" name="Google Shape;33;p82"/>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
        <p:nvSpPr>
          <p:cNvPr id="34" name="Google Shape;34;p82"/>
          <p:cNvSpPr/>
          <p:nvPr/>
        </p:nvSpPr>
        <p:spPr>
          <a:xfrm rot="10800000">
            <a:off x="-1710" y="1231242"/>
            <a:ext cx="12193710" cy="62576"/>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35" name="Google Shape;35;p82"/>
          <p:cNvSpPr txBox="1">
            <a:spLocks noGrp="1"/>
          </p:cNvSpPr>
          <p:nvPr>
            <p:ph type="body" idx="2"/>
          </p:nvPr>
        </p:nvSpPr>
        <p:spPr>
          <a:xfrm>
            <a:off x="836829" y="1632857"/>
            <a:ext cx="9856787"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ubtitle, and Full Content">
  <p:cSld name="Title, Subtitle, and Full Content">
    <p:spTree>
      <p:nvGrpSpPr>
        <p:cNvPr id="1" name="Shape 228"/>
        <p:cNvGrpSpPr/>
        <p:nvPr/>
      </p:nvGrpSpPr>
      <p:grpSpPr>
        <a:xfrm>
          <a:off x="0" y="0"/>
          <a:ext cx="0" cy="0"/>
          <a:chOff x="0" y="0"/>
          <a:chExt cx="0" cy="0"/>
        </a:xfrm>
      </p:grpSpPr>
      <p:sp>
        <p:nvSpPr>
          <p:cNvPr id="229" name="Google Shape;229;p44"/>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accen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44"/>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231" name="Google Shape;231;p44"/>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232" name="Google Shape;232;p44"/>
          <p:cNvSpPr/>
          <p:nvPr/>
        </p:nvSpPr>
        <p:spPr>
          <a:xfrm rot="10800000">
            <a:off x="-1710" y="1231242"/>
            <a:ext cx="12193710" cy="62576"/>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233" name="Google Shape;233;p44"/>
          <p:cNvSpPr txBox="1">
            <a:spLocks noGrp="1"/>
          </p:cNvSpPr>
          <p:nvPr>
            <p:ph type="body" idx="2"/>
          </p:nvPr>
        </p:nvSpPr>
        <p:spPr>
          <a:xfrm>
            <a:off x="836830" y="269546"/>
            <a:ext cx="9856569" cy="260980"/>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44"/>
          <p:cNvSpPr txBox="1">
            <a:spLocks noGrp="1"/>
          </p:cNvSpPr>
          <p:nvPr>
            <p:ph type="body" idx="3"/>
          </p:nvPr>
        </p:nvSpPr>
        <p:spPr>
          <a:xfrm>
            <a:off x="836829" y="1632857"/>
            <a:ext cx="9856787"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44"/>
          <p:cNvSpPr txBox="1"/>
          <p:nvPr/>
        </p:nvSpPr>
        <p:spPr>
          <a:xfrm>
            <a:off x="176981" y="6349823"/>
            <a:ext cx="25563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F7F7F"/>
                </a:solidFill>
                <a:latin typeface="Gill Sans"/>
                <a:ea typeface="Gill Sans"/>
                <a:cs typeface="Gill Sans"/>
                <a:sym typeface="Gill Sans"/>
              </a:rPr>
              <a:t>Breakthrough RESEARCH</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vider Slide - Navy">
  <p:cSld name="Divider Slide - Navy">
    <p:spTree>
      <p:nvGrpSpPr>
        <p:cNvPr id="1" name="Shape 236"/>
        <p:cNvGrpSpPr/>
        <p:nvPr/>
      </p:nvGrpSpPr>
      <p:grpSpPr>
        <a:xfrm>
          <a:off x="0" y="0"/>
          <a:ext cx="0" cy="0"/>
          <a:chOff x="0" y="0"/>
          <a:chExt cx="0" cy="0"/>
        </a:xfrm>
      </p:grpSpPr>
      <p:sp>
        <p:nvSpPr>
          <p:cNvPr id="237" name="Google Shape;237;p60"/>
          <p:cNvSpPr/>
          <p:nvPr/>
        </p:nvSpPr>
        <p:spPr>
          <a:xfrm>
            <a:off x="-11876" y="-21771"/>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Narrow"/>
              <a:ea typeface="Arial Narrow"/>
              <a:cs typeface="Arial Narrow"/>
              <a:sym typeface="Arial Narrow"/>
            </a:endParaRPr>
          </a:p>
        </p:txBody>
      </p:sp>
      <p:sp>
        <p:nvSpPr>
          <p:cNvPr id="238" name="Google Shape;238;p60"/>
          <p:cNvSpPr/>
          <p:nvPr/>
        </p:nvSpPr>
        <p:spPr>
          <a:xfrm>
            <a:off x="960838" y="3627586"/>
            <a:ext cx="11231162" cy="70653"/>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239" name="Google Shape;239;p60"/>
          <p:cNvSpPr txBox="1">
            <a:spLocks noGrp="1"/>
          </p:cNvSpPr>
          <p:nvPr>
            <p:ph type="body" idx="1"/>
          </p:nvPr>
        </p:nvSpPr>
        <p:spPr>
          <a:xfrm>
            <a:off x="960838" y="3852396"/>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60"/>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241" name="Google Shape;241;p60"/>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ubtitle, Content, Left Photo">
  <p:cSld name="1_Title, Subtitle, Content, Left Photo">
    <p:spTree>
      <p:nvGrpSpPr>
        <p:cNvPr id="1" name="Shape 242"/>
        <p:cNvGrpSpPr/>
        <p:nvPr/>
      </p:nvGrpSpPr>
      <p:grpSpPr>
        <a:xfrm>
          <a:off x="0" y="0"/>
          <a:ext cx="0" cy="0"/>
          <a:chOff x="0" y="0"/>
          <a:chExt cx="0" cy="0"/>
        </a:xfrm>
      </p:grpSpPr>
      <p:sp>
        <p:nvSpPr>
          <p:cNvPr id="243" name="Google Shape;243;p13"/>
          <p:cNvSpPr>
            <a:spLocks noGrp="1"/>
          </p:cNvSpPr>
          <p:nvPr>
            <p:ph type="pic" idx="2"/>
          </p:nvPr>
        </p:nvSpPr>
        <p:spPr>
          <a:xfrm>
            <a:off x="-3508" y="-29656"/>
            <a:ext cx="4804328" cy="6887656"/>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303030"/>
              </a:buClr>
              <a:buSzPts val="2800"/>
              <a:buFont typeface="Gill Sans"/>
              <a:buNone/>
              <a:defRPr sz="1000" b="0" i="0" u="none" strike="noStrike" cap="none">
                <a:solidFill>
                  <a:srgbClr val="D8D8D8"/>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244" name="Google Shape;244;p13"/>
          <p:cNvSpPr txBox="1">
            <a:spLocks noGrp="1"/>
          </p:cNvSpPr>
          <p:nvPr>
            <p:ph type="body" idx="1"/>
          </p:nvPr>
        </p:nvSpPr>
        <p:spPr>
          <a:xfrm>
            <a:off x="5131338" y="592464"/>
            <a:ext cx="6506317"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SzPts val="2800"/>
              <a:buNone/>
              <a:defRPr sz="4000" b="1" i="0">
                <a:solidFill>
                  <a:schemeClr val="dk1"/>
                </a:solidFill>
                <a:latin typeface="Gill Sans"/>
                <a:ea typeface="Gill Sans"/>
                <a:cs typeface="Gill Sans"/>
                <a:sym typeface="Gill Sans"/>
              </a:defRPr>
            </a:lvl1pPr>
            <a:lvl2pPr marL="914400" lvl="1" indent="-388619" algn="l">
              <a:lnSpc>
                <a:spcPct val="110000"/>
              </a:lnSpc>
              <a:spcBef>
                <a:spcPts val="1600"/>
              </a:spcBef>
              <a:spcAft>
                <a:spcPts val="0"/>
              </a:spcAft>
              <a:buSzPts val="2520"/>
              <a:buChar char="•"/>
              <a:defRPr/>
            </a:lvl2pPr>
            <a:lvl3pPr marL="1371600" lvl="2" indent="-365760" algn="l">
              <a:lnSpc>
                <a:spcPct val="110000"/>
              </a:lnSpc>
              <a:spcBef>
                <a:spcPts val="1000"/>
              </a:spcBef>
              <a:spcAft>
                <a:spcPts val="0"/>
              </a:spcAft>
              <a:buSzPts val="2160"/>
              <a:buChar char="•"/>
              <a:defRPr/>
            </a:lvl3pPr>
            <a:lvl4pPr marL="1828800" lvl="3" indent="-342900" algn="l">
              <a:lnSpc>
                <a:spcPct val="110000"/>
              </a:lnSpc>
              <a:spcBef>
                <a:spcPts val="1000"/>
              </a:spcBef>
              <a:spcAft>
                <a:spcPts val="0"/>
              </a:spcAft>
              <a:buSzPts val="180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5" name="Google Shape;245;p13"/>
          <p:cNvSpPr/>
          <p:nvPr/>
        </p:nvSpPr>
        <p:spPr>
          <a:xfrm>
            <a:off x="11637655" y="6328813"/>
            <a:ext cx="343856" cy="343767"/>
          </a:xfrm>
          <a:prstGeom prst="rect">
            <a:avLst/>
          </a:prstGeom>
          <a:solidFill>
            <a:srgbClr val="3E3E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200" b="0" i="0" u="none" strike="noStrike" cap="none">
              <a:solidFill>
                <a:schemeClr val="dk1"/>
              </a:solidFill>
              <a:latin typeface="Gill Sans"/>
              <a:ea typeface="Gill Sans"/>
              <a:cs typeface="Gill Sans"/>
              <a:sym typeface="Gill Sans"/>
            </a:endParaRPr>
          </a:p>
        </p:txBody>
      </p:sp>
      <p:sp>
        <p:nvSpPr>
          <p:cNvPr id="246" name="Google Shape;246;p13"/>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247" name="Google Shape;247;p13"/>
          <p:cNvSpPr/>
          <p:nvPr/>
        </p:nvSpPr>
        <p:spPr>
          <a:xfrm rot="10800000">
            <a:off x="4800820" y="1291492"/>
            <a:ext cx="6400800" cy="65631"/>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248" name="Google Shape;248;p13"/>
          <p:cNvSpPr txBox="1">
            <a:spLocks noGrp="1"/>
          </p:cNvSpPr>
          <p:nvPr>
            <p:ph type="body" idx="3"/>
          </p:nvPr>
        </p:nvSpPr>
        <p:spPr>
          <a:xfrm>
            <a:off x="5131339" y="258019"/>
            <a:ext cx="6506316" cy="334445"/>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SzPts val="2800"/>
              <a:buNone/>
              <a:defRPr sz="1600" b="1" i="0">
                <a:solidFill>
                  <a:schemeClr val="lt2"/>
                </a:solidFill>
                <a:latin typeface="Arial"/>
                <a:ea typeface="Arial"/>
                <a:cs typeface="Arial"/>
                <a:sym typeface="Arial"/>
              </a:defRPr>
            </a:lvl1pPr>
            <a:lvl2pPr marL="914400" lvl="1" indent="-388619" algn="l">
              <a:lnSpc>
                <a:spcPct val="110000"/>
              </a:lnSpc>
              <a:spcBef>
                <a:spcPts val="1600"/>
              </a:spcBef>
              <a:spcAft>
                <a:spcPts val="0"/>
              </a:spcAft>
              <a:buSzPts val="2520"/>
              <a:buChar char="•"/>
              <a:defRPr/>
            </a:lvl2pPr>
            <a:lvl3pPr marL="1371600" lvl="2" indent="-365760" algn="l">
              <a:lnSpc>
                <a:spcPct val="110000"/>
              </a:lnSpc>
              <a:spcBef>
                <a:spcPts val="1000"/>
              </a:spcBef>
              <a:spcAft>
                <a:spcPts val="0"/>
              </a:spcAft>
              <a:buSzPts val="2160"/>
              <a:buChar char="•"/>
              <a:defRPr/>
            </a:lvl3pPr>
            <a:lvl4pPr marL="1828800" lvl="3" indent="-342900" algn="l">
              <a:lnSpc>
                <a:spcPct val="110000"/>
              </a:lnSpc>
              <a:spcBef>
                <a:spcPts val="1000"/>
              </a:spcBef>
              <a:spcAft>
                <a:spcPts val="0"/>
              </a:spcAft>
              <a:buSzPts val="180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9" name="Google Shape;249;p13"/>
          <p:cNvSpPr txBox="1">
            <a:spLocks noGrp="1"/>
          </p:cNvSpPr>
          <p:nvPr>
            <p:ph type="body" idx="4"/>
          </p:nvPr>
        </p:nvSpPr>
        <p:spPr>
          <a:xfrm>
            <a:off x="5131338" y="1632858"/>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SzPts val="2800"/>
              <a:buNone/>
              <a:defRPr/>
            </a:lvl1pPr>
            <a:lvl2pPr marL="914400" lvl="1" indent="-388619" algn="l">
              <a:lnSpc>
                <a:spcPct val="110000"/>
              </a:lnSpc>
              <a:spcBef>
                <a:spcPts val="1600"/>
              </a:spcBef>
              <a:spcAft>
                <a:spcPts val="0"/>
              </a:spcAft>
              <a:buSzPts val="2520"/>
              <a:buChar char="•"/>
              <a:defRPr/>
            </a:lvl2pPr>
            <a:lvl3pPr marL="1371600" lvl="2" indent="-365760" algn="l">
              <a:lnSpc>
                <a:spcPct val="110000"/>
              </a:lnSpc>
              <a:spcBef>
                <a:spcPts val="1000"/>
              </a:spcBef>
              <a:spcAft>
                <a:spcPts val="0"/>
              </a:spcAft>
              <a:buSzPts val="2160"/>
              <a:buChar char="•"/>
              <a:defRPr/>
            </a:lvl3pPr>
            <a:lvl4pPr marL="1828800" lvl="3" indent="-342900" algn="l">
              <a:lnSpc>
                <a:spcPct val="110000"/>
              </a:lnSpc>
              <a:spcBef>
                <a:spcPts val="1000"/>
              </a:spcBef>
              <a:spcAft>
                <a:spcPts val="0"/>
              </a:spcAft>
              <a:buSzPts val="180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orizontal Photo">
  <p:cSld name="Horizontal Photo">
    <p:spTree>
      <p:nvGrpSpPr>
        <p:cNvPr id="1" name="Shape 250"/>
        <p:cNvGrpSpPr/>
        <p:nvPr/>
      </p:nvGrpSpPr>
      <p:grpSpPr>
        <a:xfrm>
          <a:off x="0" y="0"/>
          <a:ext cx="0" cy="0"/>
          <a:chOff x="0" y="0"/>
          <a:chExt cx="0" cy="0"/>
        </a:xfrm>
      </p:grpSpPr>
      <p:sp>
        <p:nvSpPr>
          <p:cNvPr id="251" name="Google Shape;251;p50"/>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accen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50"/>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253" name="Google Shape;253;p50"/>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254" name="Google Shape;254;p50"/>
          <p:cNvSpPr/>
          <p:nvPr/>
        </p:nvSpPr>
        <p:spPr>
          <a:xfrm rot="10800000">
            <a:off x="-1710" y="1231242"/>
            <a:ext cx="12193710" cy="62576"/>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255" name="Google Shape;255;p50"/>
          <p:cNvSpPr>
            <a:spLocks noGrp="1"/>
          </p:cNvSpPr>
          <p:nvPr>
            <p:ph type="pic" idx="2"/>
          </p:nvPr>
        </p:nvSpPr>
        <p:spPr>
          <a:xfrm>
            <a:off x="6570057" y="2118427"/>
            <a:ext cx="5621943" cy="3446616"/>
          </a:xfrm>
          <a:prstGeom prst="rect">
            <a:avLst/>
          </a:prstGeom>
          <a:solidFill>
            <a:srgbClr val="F2F2F2"/>
          </a:solidFill>
          <a:ln>
            <a:noFill/>
          </a:ln>
        </p:spPr>
        <p:txBody>
          <a:bodyPr spcFirstLastPara="1" wrap="square" lIns="91425" tIns="91425" rIns="91425" bIns="91425" anchor="ctr"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256" name="Google Shape;256;p50"/>
          <p:cNvSpPr txBox="1">
            <a:spLocks noGrp="1"/>
          </p:cNvSpPr>
          <p:nvPr>
            <p:ph type="body" idx="3"/>
          </p:nvPr>
        </p:nvSpPr>
        <p:spPr>
          <a:xfrm>
            <a:off x="836830" y="269546"/>
            <a:ext cx="7427275" cy="260980"/>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50"/>
          <p:cNvSpPr txBox="1">
            <a:spLocks noGrp="1"/>
          </p:cNvSpPr>
          <p:nvPr>
            <p:ph type="body" idx="4"/>
          </p:nvPr>
        </p:nvSpPr>
        <p:spPr>
          <a:xfrm>
            <a:off x="836830" y="1632857"/>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Photo, Content">
  <p:cSld name="Title, Photo, Content">
    <p:spTree>
      <p:nvGrpSpPr>
        <p:cNvPr id="1" name="Shape 258"/>
        <p:cNvGrpSpPr/>
        <p:nvPr/>
      </p:nvGrpSpPr>
      <p:grpSpPr>
        <a:xfrm>
          <a:off x="0" y="0"/>
          <a:ext cx="0" cy="0"/>
          <a:chOff x="0" y="0"/>
          <a:chExt cx="0" cy="0"/>
        </a:xfrm>
      </p:grpSpPr>
      <p:sp>
        <p:nvSpPr>
          <p:cNvPr id="259" name="Google Shape;259;p53"/>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260" name="Google Shape;260;p53"/>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261" name="Google Shape;261;p53"/>
          <p:cNvSpPr txBox="1">
            <a:spLocks noGrp="1"/>
          </p:cNvSpPr>
          <p:nvPr>
            <p:ph type="body" idx="1"/>
          </p:nvPr>
        </p:nvSpPr>
        <p:spPr>
          <a:xfrm>
            <a:off x="836829" y="592463"/>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53"/>
          <p:cNvSpPr>
            <a:spLocks noGrp="1"/>
          </p:cNvSpPr>
          <p:nvPr>
            <p:ph type="pic" idx="2"/>
          </p:nvPr>
        </p:nvSpPr>
        <p:spPr>
          <a:xfrm>
            <a:off x="7130661" y="0"/>
            <a:ext cx="5061339" cy="68707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263" name="Google Shape;263;p53"/>
          <p:cNvSpPr/>
          <p:nvPr/>
        </p:nvSpPr>
        <p:spPr>
          <a:xfrm rot="10800000">
            <a:off x="-1712" y="1217327"/>
            <a:ext cx="6129461" cy="65768"/>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264" name="Google Shape;264;p53"/>
          <p:cNvSpPr txBox="1">
            <a:spLocks noGrp="1"/>
          </p:cNvSpPr>
          <p:nvPr>
            <p:ph type="body" idx="3"/>
          </p:nvPr>
        </p:nvSpPr>
        <p:spPr>
          <a:xfrm>
            <a:off x="836830" y="269546"/>
            <a:ext cx="7427275" cy="260980"/>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53"/>
          <p:cNvSpPr txBox="1">
            <a:spLocks noGrp="1"/>
          </p:cNvSpPr>
          <p:nvPr>
            <p:ph type="body" idx="4"/>
          </p:nvPr>
        </p:nvSpPr>
        <p:spPr>
          <a:xfrm>
            <a:off x="836830" y="1632857"/>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 No Picture - Navy">
  <p:cSld name="Title Slide - No Picture - Navy">
    <p:spTree>
      <p:nvGrpSpPr>
        <p:cNvPr id="1" name="Shape 266"/>
        <p:cNvGrpSpPr/>
        <p:nvPr/>
      </p:nvGrpSpPr>
      <p:grpSpPr>
        <a:xfrm>
          <a:off x="0" y="0"/>
          <a:ext cx="0" cy="0"/>
          <a:chOff x="0" y="0"/>
          <a:chExt cx="0" cy="0"/>
        </a:xfrm>
      </p:grpSpPr>
      <p:sp>
        <p:nvSpPr>
          <p:cNvPr id="267" name="Google Shape;267;p57"/>
          <p:cNvSpPr/>
          <p:nvPr/>
        </p:nvSpPr>
        <p:spPr>
          <a:xfrm>
            <a:off x="-11876" y="-21771"/>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Narrow"/>
              <a:ea typeface="Arial Narrow"/>
              <a:cs typeface="Arial Narrow"/>
              <a:sym typeface="Arial Narrow"/>
            </a:endParaRPr>
          </a:p>
        </p:txBody>
      </p:sp>
      <p:sp>
        <p:nvSpPr>
          <p:cNvPr id="268" name="Google Shape;268;p57"/>
          <p:cNvSpPr txBox="1">
            <a:spLocks noGrp="1"/>
          </p:cNvSpPr>
          <p:nvPr>
            <p:ph type="body" idx="1"/>
          </p:nvPr>
        </p:nvSpPr>
        <p:spPr>
          <a:xfrm>
            <a:off x="1285692" y="249904"/>
            <a:ext cx="9602702" cy="284265"/>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lt1"/>
              </a:buClr>
              <a:buSzPts val="1400"/>
              <a:buFont typeface="Gill Sans"/>
              <a:buNone/>
              <a:defRPr sz="1400" b="1"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57"/>
          <p:cNvSpPr txBox="1">
            <a:spLocks noGrp="1"/>
          </p:cNvSpPr>
          <p:nvPr>
            <p:ph type="body" idx="2"/>
          </p:nvPr>
        </p:nvSpPr>
        <p:spPr>
          <a:xfrm>
            <a:off x="4422314" y="592167"/>
            <a:ext cx="3329458" cy="230493"/>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lt1"/>
              </a:buClr>
              <a:buSzPts val="1400"/>
              <a:buFont typeface="Gill Sans"/>
              <a:buNone/>
              <a:defRPr sz="1400" b="1"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57"/>
          <p:cNvSpPr txBox="1">
            <a:spLocks noGrp="1"/>
          </p:cNvSpPr>
          <p:nvPr>
            <p:ph type="body" idx="3"/>
          </p:nvPr>
        </p:nvSpPr>
        <p:spPr>
          <a:xfrm>
            <a:off x="1285692" y="969630"/>
            <a:ext cx="9602702" cy="2017803"/>
          </a:xfrm>
          <a:prstGeom prst="rect">
            <a:avLst/>
          </a:prstGeom>
          <a:noFill/>
          <a:ln>
            <a:noFill/>
          </a:ln>
        </p:spPr>
        <p:txBody>
          <a:bodyPr spcFirstLastPara="1" wrap="square" lIns="91425" tIns="45700" rIns="91425" bIns="45700" anchor="b" anchorCtr="0">
            <a:noAutofit/>
          </a:bodyPr>
          <a:lstStyle>
            <a:lvl1pPr marL="457200" lvl="0" indent="-228600" algn="ctr">
              <a:lnSpc>
                <a:spcPct val="11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57"/>
          <p:cNvSpPr txBox="1">
            <a:spLocks noGrp="1"/>
          </p:cNvSpPr>
          <p:nvPr>
            <p:ph type="body" idx="4"/>
          </p:nvPr>
        </p:nvSpPr>
        <p:spPr>
          <a:xfrm>
            <a:off x="1285692" y="3055331"/>
            <a:ext cx="9602702" cy="1301089"/>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chemeClr val="lt1"/>
              </a:buClr>
              <a:buSzPts val="4000"/>
              <a:buFont typeface="Gill Sans"/>
              <a:buNone/>
              <a:defRPr sz="4000" b="0"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57"/>
          <p:cNvSpPr txBox="1">
            <a:spLocks noGrp="1"/>
          </p:cNvSpPr>
          <p:nvPr>
            <p:ph type="body" idx="5"/>
          </p:nvPr>
        </p:nvSpPr>
        <p:spPr>
          <a:xfrm>
            <a:off x="1285692" y="4736519"/>
            <a:ext cx="9602702" cy="430476"/>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lt1"/>
              </a:buClr>
              <a:buSzPts val="2400"/>
              <a:buFont typeface="Arial"/>
              <a:buNone/>
              <a:defRPr sz="2400" b="0"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57"/>
          <p:cNvSpPr txBox="1">
            <a:spLocks noGrp="1"/>
          </p:cNvSpPr>
          <p:nvPr>
            <p:ph type="body" idx="6"/>
          </p:nvPr>
        </p:nvSpPr>
        <p:spPr>
          <a:xfrm>
            <a:off x="1285692" y="5189493"/>
            <a:ext cx="9602702" cy="255567"/>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lt1"/>
              </a:buClr>
              <a:buSzPts val="1600"/>
              <a:buFont typeface="Gill Sans"/>
              <a:buNone/>
              <a:defRPr sz="1600" b="0"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57"/>
          <p:cNvSpPr/>
          <p:nvPr/>
        </p:nvSpPr>
        <p:spPr>
          <a:xfrm>
            <a:off x="8580476" y="5699565"/>
            <a:ext cx="2531183" cy="92546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57"/>
          <p:cNvSpPr/>
          <p:nvPr/>
        </p:nvSpPr>
        <p:spPr>
          <a:xfrm>
            <a:off x="990686" y="5756827"/>
            <a:ext cx="2593535" cy="10062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57"/>
          <p:cNvSpPr>
            <a:spLocks noGrp="1"/>
          </p:cNvSpPr>
          <p:nvPr>
            <p:ph type="pic" idx="7"/>
          </p:nvPr>
        </p:nvSpPr>
        <p:spPr>
          <a:xfrm>
            <a:off x="4831087" y="5871021"/>
            <a:ext cx="2546350" cy="777903"/>
          </a:xfrm>
          <a:prstGeom prst="rect">
            <a:avLst/>
          </a:prstGeom>
          <a:noFill/>
          <a:ln>
            <a:noFill/>
          </a:ln>
        </p:spPr>
        <p:txBody>
          <a:bodyPr spcFirstLastPara="1" wrap="square" lIns="91425" tIns="45700" rIns="91425" bIns="45700" anchor="ctr" anchorCtr="0">
            <a:noAutofit/>
          </a:bodyPr>
          <a:lstStyle>
            <a:lvl1pPr marR="0" lvl="0" algn="ctr" rtl="0">
              <a:lnSpc>
                <a:spcPct val="110000"/>
              </a:lnSpc>
              <a:spcBef>
                <a:spcPts val="0"/>
              </a:spcBef>
              <a:spcAft>
                <a:spcPts val="0"/>
              </a:spcAft>
              <a:buClr>
                <a:srgbClr val="303030"/>
              </a:buClr>
              <a:buSzPts val="1200"/>
              <a:buFont typeface="Gill Sans"/>
              <a:buNone/>
              <a:defRPr sz="12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Slide - No Picture - White">
  <p:cSld name="1_Title Slide - No Picture - White">
    <p:spTree>
      <p:nvGrpSpPr>
        <p:cNvPr id="1" name="Shape 277"/>
        <p:cNvGrpSpPr/>
        <p:nvPr/>
      </p:nvGrpSpPr>
      <p:grpSpPr>
        <a:xfrm>
          <a:off x="0" y="0"/>
          <a:ext cx="0" cy="0"/>
          <a:chOff x="0" y="0"/>
          <a:chExt cx="0" cy="0"/>
        </a:xfrm>
      </p:grpSpPr>
      <p:sp>
        <p:nvSpPr>
          <p:cNvPr id="278" name="Google Shape;278;p58"/>
          <p:cNvSpPr txBox="1">
            <a:spLocks noGrp="1"/>
          </p:cNvSpPr>
          <p:nvPr>
            <p:ph type="body" idx="1"/>
          </p:nvPr>
        </p:nvSpPr>
        <p:spPr>
          <a:xfrm>
            <a:off x="1285692" y="249904"/>
            <a:ext cx="9602702" cy="284265"/>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dk1"/>
              </a:buClr>
              <a:buSzPts val="1400"/>
              <a:buFont typeface="Gill Sans"/>
              <a:buNone/>
              <a:defRPr sz="14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58"/>
          <p:cNvSpPr txBox="1">
            <a:spLocks noGrp="1"/>
          </p:cNvSpPr>
          <p:nvPr>
            <p:ph type="body" idx="2"/>
          </p:nvPr>
        </p:nvSpPr>
        <p:spPr>
          <a:xfrm>
            <a:off x="4422314" y="592167"/>
            <a:ext cx="3329458" cy="230493"/>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dk1"/>
              </a:buClr>
              <a:buSzPts val="1400"/>
              <a:buFont typeface="Gill Sans"/>
              <a:buNone/>
              <a:defRPr sz="14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58"/>
          <p:cNvSpPr txBox="1">
            <a:spLocks noGrp="1"/>
          </p:cNvSpPr>
          <p:nvPr>
            <p:ph type="body" idx="3"/>
          </p:nvPr>
        </p:nvSpPr>
        <p:spPr>
          <a:xfrm>
            <a:off x="1285692" y="969630"/>
            <a:ext cx="9602702" cy="2017803"/>
          </a:xfrm>
          <a:prstGeom prst="rect">
            <a:avLst/>
          </a:prstGeom>
          <a:noFill/>
          <a:ln>
            <a:noFill/>
          </a:ln>
        </p:spPr>
        <p:txBody>
          <a:bodyPr spcFirstLastPara="1" wrap="square" lIns="91425" tIns="45700" rIns="91425" bIns="45700" anchor="b" anchorCtr="0">
            <a:noAutofit/>
          </a:bodyPr>
          <a:lstStyle>
            <a:lvl1pPr marL="457200" lvl="0" indent="-228600" algn="ctr">
              <a:lnSpc>
                <a:spcPct val="110000"/>
              </a:lnSpc>
              <a:spcBef>
                <a:spcPts val="0"/>
              </a:spcBef>
              <a:spcAft>
                <a:spcPts val="0"/>
              </a:spcAft>
              <a:buClr>
                <a:schemeClr val="accent1"/>
              </a:buClr>
              <a:buSzPts val="7200"/>
              <a:buFont typeface="Gill Sans"/>
              <a:buNone/>
              <a:defRPr sz="7200" b="1" i="0">
                <a:solidFill>
                  <a:schemeClr val="accen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58"/>
          <p:cNvSpPr txBox="1">
            <a:spLocks noGrp="1"/>
          </p:cNvSpPr>
          <p:nvPr>
            <p:ph type="body" idx="4"/>
          </p:nvPr>
        </p:nvSpPr>
        <p:spPr>
          <a:xfrm>
            <a:off x="1285692" y="3055331"/>
            <a:ext cx="9602702" cy="1301089"/>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chemeClr val="accent1"/>
              </a:buClr>
              <a:buSzPts val="4000"/>
              <a:buFont typeface="Gill Sans"/>
              <a:buNone/>
              <a:defRPr sz="4000" b="1" i="0">
                <a:solidFill>
                  <a:schemeClr val="accen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58"/>
          <p:cNvSpPr txBox="1">
            <a:spLocks noGrp="1"/>
          </p:cNvSpPr>
          <p:nvPr>
            <p:ph type="body" idx="5"/>
          </p:nvPr>
        </p:nvSpPr>
        <p:spPr>
          <a:xfrm>
            <a:off x="1285692" y="4736519"/>
            <a:ext cx="9602702" cy="430476"/>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accent4"/>
              </a:buClr>
              <a:buSzPts val="2400"/>
              <a:buFont typeface="Arial"/>
              <a:buNone/>
              <a:defRPr sz="2400" b="0" i="0">
                <a:solidFill>
                  <a:schemeClr val="accent4"/>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58"/>
          <p:cNvSpPr txBox="1">
            <a:spLocks noGrp="1"/>
          </p:cNvSpPr>
          <p:nvPr>
            <p:ph type="body" idx="6"/>
          </p:nvPr>
        </p:nvSpPr>
        <p:spPr>
          <a:xfrm>
            <a:off x="1285692" y="5189493"/>
            <a:ext cx="9602702" cy="255567"/>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accent4"/>
              </a:buClr>
              <a:buSzPts val="1600"/>
              <a:buFont typeface="Gill Sans"/>
              <a:buNone/>
              <a:defRPr sz="1600" b="0" i="0">
                <a:solidFill>
                  <a:schemeClr val="accent4"/>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58"/>
          <p:cNvSpPr/>
          <p:nvPr/>
        </p:nvSpPr>
        <p:spPr>
          <a:xfrm>
            <a:off x="990686" y="5756827"/>
            <a:ext cx="2593535" cy="10062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58"/>
          <p:cNvSpPr/>
          <p:nvPr/>
        </p:nvSpPr>
        <p:spPr>
          <a:xfrm>
            <a:off x="8580476" y="5699565"/>
            <a:ext cx="2531183" cy="92546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8"/>
          <p:cNvSpPr>
            <a:spLocks noGrp="1"/>
          </p:cNvSpPr>
          <p:nvPr>
            <p:ph type="pic" idx="7"/>
          </p:nvPr>
        </p:nvSpPr>
        <p:spPr>
          <a:xfrm>
            <a:off x="4831087" y="5871021"/>
            <a:ext cx="2546350" cy="777903"/>
          </a:xfrm>
          <a:prstGeom prst="rect">
            <a:avLst/>
          </a:prstGeom>
          <a:noFill/>
          <a:ln>
            <a:noFill/>
          </a:ln>
        </p:spPr>
        <p:txBody>
          <a:bodyPr spcFirstLastPara="1" wrap="square" lIns="91425" tIns="45700" rIns="91425" bIns="45700" anchor="ctr" anchorCtr="0">
            <a:noAutofit/>
          </a:bodyPr>
          <a:lstStyle>
            <a:lvl1pPr marR="0" lvl="0" algn="ctr" rtl="0">
              <a:lnSpc>
                <a:spcPct val="110000"/>
              </a:lnSpc>
              <a:spcBef>
                <a:spcPts val="0"/>
              </a:spcBef>
              <a:spcAft>
                <a:spcPts val="0"/>
              </a:spcAft>
              <a:buClr>
                <a:srgbClr val="303030"/>
              </a:buClr>
              <a:buSzPts val="1200"/>
              <a:buFont typeface="Gill Sans"/>
              <a:buNone/>
              <a:defRPr sz="12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 With Picture - White">
  <p:cSld name="Title Slide - With Picture - White">
    <p:bg>
      <p:bgPr>
        <a:solidFill>
          <a:schemeClr val="lt1"/>
        </a:solidFill>
        <a:effectLst/>
      </p:bgPr>
    </p:bg>
    <p:spTree>
      <p:nvGrpSpPr>
        <p:cNvPr id="1" name="Shape 287"/>
        <p:cNvGrpSpPr/>
        <p:nvPr/>
      </p:nvGrpSpPr>
      <p:grpSpPr>
        <a:xfrm>
          <a:off x="0" y="0"/>
          <a:ext cx="0" cy="0"/>
          <a:chOff x="0" y="0"/>
          <a:chExt cx="0" cy="0"/>
        </a:xfrm>
      </p:grpSpPr>
      <p:sp>
        <p:nvSpPr>
          <p:cNvPr id="288" name="Google Shape;288;p59"/>
          <p:cNvSpPr txBox="1">
            <a:spLocks noGrp="1"/>
          </p:cNvSpPr>
          <p:nvPr>
            <p:ph type="body" idx="1"/>
          </p:nvPr>
        </p:nvSpPr>
        <p:spPr>
          <a:xfrm>
            <a:off x="378544" y="263471"/>
            <a:ext cx="6420901" cy="284265"/>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dk2"/>
              </a:buClr>
              <a:buSzPts val="1400"/>
              <a:buFont typeface="Gill Sans"/>
              <a:buNone/>
              <a:defRPr sz="14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59"/>
          <p:cNvSpPr txBox="1">
            <a:spLocks noGrp="1"/>
          </p:cNvSpPr>
          <p:nvPr>
            <p:ph type="body" idx="2"/>
          </p:nvPr>
        </p:nvSpPr>
        <p:spPr>
          <a:xfrm>
            <a:off x="2475863" y="605734"/>
            <a:ext cx="2226261" cy="230493"/>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919191"/>
              </a:buClr>
              <a:buSzPts val="1400"/>
              <a:buFont typeface="Gill Sans"/>
              <a:buNone/>
              <a:defRPr sz="1400" b="1" i="0">
                <a:solidFill>
                  <a:srgbClr val="91919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59"/>
          <p:cNvSpPr txBox="1">
            <a:spLocks noGrp="1"/>
          </p:cNvSpPr>
          <p:nvPr>
            <p:ph type="body" idx="3"/>
          </p:nvPr>
        </p:nvSpPr>
        <p:spPr>
          <a:xfrm>
            <a:off x="378544" y="1054447"/>
            <a:ext cx="6420901" cy="1869227"/>
          </a:xfrm>
          <a:prstGeom prst="rect">
            <a:avLst/>
          </a:prstGeom>
          <a:noFill/>
          <a:ln>
            <a:noFill/>
          </a:ln>
        </p:spPr>
        <p:txBody>
          <a:bodyPr spcFirstLastPara="1" wrap="square" lIns="91425" tIns="45700" rIns="91425" bIns="45700" anchor="b" anchorCtr="0">
            <a:noAutofit/>
          </a:bodyPr>
          <a:lstStyle>
            <a:lvl1pPr marL="457200" lvl="0" indent="-228600" algn="ctr">
              <a:lnSpc>
                <a:spcPct val="110000"/>
              </a:lnSpc>
              <a:spcBef>
                <a:spcPts val="0"/>
              </a:spcBef>
              <a:spcAft>
                <a:spcPts val="0"/>
              </a:spcAft>
              <a:buClr>
                <a:schemeClr val="accent1"/>
              </a:buClr>
              <a:buSzPts val="6200"/>
              <a:buFont typeface="Gill Sans"/>
              <a:buNone/>
              <a:defRPr sz="6200" b="1" i="0">
                <a:solidFill>
                  <a:schemeClr val="accen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59"/>
          <p:cNvSpPr txBox="1">
            <a:spLocks noGrp="1"/>
          </p:cNvSpPr>
          <p:nvPr>
            <p:ph type="body" idx="4"/>
          </p:nvPr>
        </p:nvSpPr>
        <p:spPr>
          <a:xfrm>
            <a:off x="378544" y="3047668"/>
            <a:ext cx="6420901" cy="1393570"/>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59"/>
          <p:cNvSpPr/>
          <p:nvPr/>
        </p:nvSpPr>
        <p:spPr>
          <a:xfrm>
            <a:off x="4701244" y="5714487"/>
            <a:ext cx="2206528" cy="80676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59"/>
          <p:cNvSpPr txBox="1">
            <a:spLocks noGrp="1"/>
          </p:cNvSpPr>
          <p:nvPr>
            <p:ph type="body" idx="5"/>
          </p:nvPr>
        </p:nvSpPr>
        <p:spPr>
          <a:xfrm>
            <a:off x="378544" y="4735914"/>
            <a:ext cx="6420901" cy="430476"/>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accent4"/>
              </a:buClr>
              <a:buSzPts val="2400"/>
              <a:buFont typeface="Arial"/>
              <a:buNone/>
              <a:defRPr sz="2400" b="0" i="0">
                <a:solidFill>
                  <a:schemeClr val="accent4"/>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59"/>
          <p:cNvSpPr txBox="1">
            <a:spLocks noGrp="1"/>
          </p:cNvSpPr>
          <p:nvPr>
            <p:ph type="body" idx="6"/>
          </p:nvPr>
        </p:nvSpPr>
        <p:spPr>
          <a:xfrm>
            <a:off x="378544" y="5188888"/>
            <a:ext cx="6420901" cy="255567"/>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accent4"/>
              </a:buClr>
              <a:buSzPts val="1600"/>
              <a:buFont typeface="Gill Sans"/>
              <a:buNone/>
              <a:defRPr sz="1600" b="0" i="0">
                <a:solidFill>
                  <a:schemeClr val="accent4"/>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59"/>
          <p:cNvSpPr/>
          <p:nvPr/>
        </p:nvSpPr>
        <p:spPr>
          <a:xfrm>
            <a:off x="-1177943" y="581891"/>
            <a:ext cx="457319" cy="457200"/>
          </a:xfrm>
          <a:prstGeom prst="rect">
            <a:avLst/>
          </a:prstGeom>
          <a:solidFill>
            <a:srgbClr val="F2F2F2"/>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Gill Sans"/>
                <a:ea typeface="Gill Sans"/>
                <a:cs typeface="Gill Sans"/>
                <a:sym typeface="Gill Sans"/>
              </a:rPr>
              <a:t>V</a:t>
            </a:r>
            <a:endParaRPr sz="1400" b="0" i="0" u="none" strike="noStrike" cap="none">
              <a:solidFill>
                <a:srgbClr val="000000"/>
              </a:solidFill>
              <a:latin typeface="Arial"/>
              <a:ea typeface="Arial"/>
              <a:cs typeface="Arial"/>
              <a:sym typeface="Arial"/>
            </a:endParaRPr>
          </a:p>
        </p:txBody>
      </p:sp>
      <p:sp>
        <p:nvSpPr>
          <p:cNvPr id="296" name="Google Shape;296;p59"/>
          <p:cNvSpPr/>
          <p:nvPr/>
        </p:nvSpPr>
        <p:spPr>
          <a:xfrm>
            <a:off x="11824" y="5714487"/>
            <a:ext cx="2260883" cy="87722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59"/>
          <p:cNvSpPr>
            <a:spLocks noGrp="1"/>
          </p:cNvSpPr>
          <p:nvPr>
            <p:ph type="pic" idx="7"/>
          </p:nvPr>
        </p:nvSpPr>
        <p:spPr>
          <a:xfrm>
            <a:off x="7130661" y="0"/>
            <a:ext cx="5061339" cy="68707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298" name="Google Shape;298;p59"/>
          <p:cNvSpPr>
            <a:spLocks noGrp="1"/>
          </p:cNvSpPr>
          <p:nvPr>
            <p:ph type="pic" idx="8"/>
          </p:nvPr>
        </p:nvSpPr>
        <p:spPr>
          <a:xfrm>
            <a:off x="2377102" y="5828681"/>
            <a:ext cx="2219748" cy="678127"/>
          </a:xfrm>
          <a:prstGeom prst="rect">
            <a:avLst/>
          </a:prstGeom>
          <a:noFill/>
          <a:ln>
            <a:noFill/>
          </a:ln>
        </p:spPr>
        <p:txBody>
          <a:bodyPr spcFirstLastPara="1" wrap="square" lIns="91425" tIns="45700" rIns="91425" bIns="45700" anchor="ctr" anchorCtr="0">
            <a:noAutofit/>
          </a:bodyPr>
          <a:lstStyle>
            <a:lvl1pPr marR="0" lvl="0" algn="ctr" rtl="0">
              <a:lnSpc>
                <a:spcPct val="110000"/>
              </a:lnSpc>
              <a:spcBef>
                <a:spcPts val="0"/>
              </a:spcBef>
              <a:spcAft>
                <a:spcPts val="0"/>
              </a:spcAft>
              <a:buClr>
                <a:srgbClr val="303030"/>
              </a:buClr>
              <a:buSzPts val="1200"/>
              <a:buFont typeface="Gill Sans"/>
              <a:buNone/>
              <a:defRPr sz="12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ivider Slide - Purple Blue">
  <p:cSld name="Divider Slide - Purple Blue">
    <p:spTree>
      <p:nvGrpSpPr>
        <p:cNvPr id="1" name="Shape 299"/>
        <p:cNvGrpSpPr/>
        <p:nvPr/>
      </p:nvGrpSpPr>
      <p:grpSpPr>
        <a:xfrm>
          <a:off x="0" y="0"/>
          <a:ext cx="0" cy="0"/>
          <a:chOff x="0" y="0"/>
          <a:chExt cx="0" cy="0"/>
        </a:xfrm>
      </p:grpSpPr>
      <p:sp>
        <p:nvSpPr>
          <p:cNvPr id="300" name="Google Shape;300;p61"/>
          <p:cNvSpPr/>
          <p:nvPr/>
        </p:nvSpPr>
        <p:spPr>
          <a:xfrm>
            <a:off x="-11876" y="-21771"/>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Narrow"/>
              <a:ea typeface="Arial Narrow"/>
              <a:cs typeface="Arial Narrow"/>
              <a:sym typeface="Arial Narrow"/>
            </a:endParaRPr>
          </a:p>
        </p:txBody>
      </p:sp>
      <p:sp>
        <p:nvSpPr>
          <p:cNvPr id="301" name="Google Shape;301;p61"/>
          <p:cNvSpPr/>
          <p:nvPr/>
        </p:nvSpPr>
        <p:spPr>
          <a:xfrm>
            <a:off x="960838" y="3627586"/>
            <a:ext cx="11231162" cy="70653"/>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302" name="Google Shape;302;p61"/>
          <p:cNvSpPr txBox="1">
            <a:spLocks noGrp="1"/>
          </p:cNvSpPr>
          <p:nvPr>
            <p:ph type="body" idx="1"/>
          </p:nvPr>
        </p:nvSpPr>
        <p:spPr>
          <a:xfrm>
            <a:off x="960838" y="3852396"/>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Slide - Green ">
  <p:cSld name="Divider Slide - Green ">
    <p:spTree>
      <p:nvGrpSpPr>
        <p:cNvPr id="1" name="Shape 303"/>
        <p:cNvGrpSpPr/>
        <p:nvPr/>
      </p:nvGrpSpPr>
      <p:grpSpPr>
        <a:xfrm>
          <a:off x="0" y="0"/>
          <a:ext cx="0" cy="0"/>
          <a:chOff x="0" y="0"/>
          <a:chExt cx="0" cy="0"/>
        </a:xfrm>
      </p:grpSpPr>
      <p:sp>
        <p:nvSpPr>
          <p:cNvPr id="304" name="Google Shape;304;p62"/>
          <p:cNvSpPr/>
          <p:nvPr/>
        </p:nvSpPr>
        <p:spPr>
          <a:xfrm>
            <a:off x="0" y="0"/>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Narrow"/>
              <a:ea typeface="Arial Narrow"/>
              <a:cs typeface="Arial Narrow"/>
              <a:sym typeface="Arial Narrow"/>
            </a:endParaRPr>
          </a:p>
        </p:txBody>
      </p:sp>
      <p:sp>
        <p:nvSpPr>
          <p:cNvPr id="305" name="Google Shape;305;p62"/>
          <p:cNvSpPr/>
          <p:nvPr/>
        </p:nvSpPr>
        <p:spPr>
          <a:xfrm>
            <a:off x="960838" y="3627586"/>
            <a:ext cx="11231162" cy="70653"/>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306" name="Google Shape;306;p62"/>
          <p:cNvSpPr txBox="1">
            <a:spLocks noGrp="1"/>
          </p:cNvSpPr>
          <p:nvPr>
            <p:ph type="body" idx="1"/>
          </p:nvPr>
        </p:nvSpPr>
        <p:spPr>
          <a:xfrm>
            <a:off x="960838" y="3852396"/>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ey Message - Navy">
  <p:cSld name="Key Message - Navy">
    <p:bg>
      <p:bgPr>
        <a:solidFill>
          <a:schemeClr val="accent1"/>
        </a:solidFill>
        <a:effectLst/>
      </p:bgPr>
    </p:bg>
    <p:spTree>
      <p:nvGrpSpPr>
        <p:cNvPr id="1" name="Shape 36"/>
        <p:cNvGrpSpPr/>
        <p:nvPr/>
      </p:nvGrpSpPr>
      <p:grpSpPr>
        <a:xfrm>
          <a:off x="0" y="0"/>
          <a:ext cx="0" cy="0"/>
          <a:chOff x="0" y="0"/>
          <a:chExt cx="0" cy="0"/>
        </a:xfrm>
      </p:grpSpPr>
      <p:sp>
        <p:nvSpPr>
          <p:cNvPr id="37" name="Google Shape;37;p94"/>
          <p:cNvSpPr txBox="1">
            <a:spLocks noGrp="1"/>
          </p:cNvSpPr>
          <p:nvPr>
            <p:ph type="title"/>
          </p:nvPr>
        </p:nvSpPr>
        <p:spPr>
          <a:xfrm>
            <a:off x="1897039" y="2661409"/>
            <a:ext cx="865950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Gill San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4"/>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39" name="Google Shape;39;p94"/>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43A5B"/>
                </a:solidFill>
                <a:latin typeface="Gill Sans"/>
                <a:ea typeface="Gill Sans"/>
                <a:cs typeface="Gill Sans"/>
                <a:sym typeface="Gill Sans"/>
              </a:rPr>
              <a:t>‹#›</a:t>
            </a:fld>
            <a:endParaRPr sz="1200" b="1" i="0" u="none" strike="noStrike" cap="none">
              <a:solidFill>
                <a:srgbClr val="043A5B"/>
              </a:solidFill>
              <a:latin typeface="Gill Sans"/>
              <a:ea typeface="Gill Sans"/>
              <a:cs typeface="Gill Sans"/>
              <a:sym typeface="Gill Sans"/>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307"/>
        <p:cNvGrpSpPr/>
        <p:nvPr/>
      </p:nvGrpSpPr>
      <p:grpSpPr>
        <a:xfrm>
          <a:off x="0" y="0"/>
          <a:ext cx="0" cy="0"/>
          <a:chOff x="0" y="0"/>
          <a:chExt cx="0" cy="0"/>
        </a:xfrm>
      </p:grpSpPr>
      <p:sp>
        <p:nvSpPr>
          <p:cNvPr id="308" name="Google Shape;308;p63"/>
          <p:cNvSpPr/>
          <p:nvPr/>
        </p:nvSpPr>
        <p:spPr>
          <a:xfrm>
            <a:off x="0" y="-21772"/>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Narrow"/>
              <a:ea typeface="Arial Narrow"/>
              <a:cs typeface="Arial Narrow"/>
              <a:sym typeface="Arial Narrow"/>
            </a:endParaRPr>
          </a:p>
        </p:txBody>
      </p:sp>
      <p:sp>
        <p:nvSpPr>
          <p:cNvPr id="309" name="Google Shape;309;p63"/>
          <p:cNvSpPr/>
          <p:nvPr/>
        </p:nvSpPr>
        <p:spPr>
          <a:xfrm>
            <a:off x="960838" y="3627586"/>
            <a:ext cx="11231162" cy="70653"/>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310" name="Google Shape;310;p63"/>
          <p:cNvSpPr txBox="1">
            <a:spLocks noGrp="1"/>
          </p:cNvSpPr>
          <p:nvPr>
            <p:ph type="body" idx="1"/>
          </p:nvPr>
        </p:nvSpPr>
        <p:spPr>
          <a:xfrm>
            <a:off x="960838" y="3852396"/>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vider Slide - With Picture">
  <p:cSld name="Divider Slide - With Picture">
    <p:bg>
      <p:bgPr>
        <a:solidFill>
          <a:schemeClr val="lt1"/>
        </a:solidFill>
        <a:effectLst/>
      </p:bgPr>
    </p:bg>
    <p:spTree>
      <p:nvGrpSpPr>
        <p:cNvPr id="1" name="Shape 311"/>
        <p:cNvGrpSpPr/>
        <p:nvPr/>
      </p:nvGrpSpPr>
      <p:grpSpPr>
        <a:xfrm>
          <a:off x="0" y="0"/>
          <a:ext cx="0" cy="0"/>
          <a:chOff x="0" y="0"/>
          <a:chExt cx="0" cy="0"/>
        </a:xfrm>
      </p:grpSpPr>
      <p:sp>
        <p:nvSpPr>
          <p:cNvPr id="312" name="Google Shape;312;p64"/>
          <p:cNvSpPr txBox="1">
            <a:spLocks noGrp="1"/>
          </p:cNvSpPr>
          <p:nvPr>
            <p:ph type="body" idx="1"/>
          </p:nvPr>
        </p:nvSpPr>
        <p:spPr>
          <a:xfrm>
            <a:off x="960838" y="4518821"/>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accent1"/>
              </a:buClr>
              <a:buSzPts val="7500"/>
              <a:buFont typeface="Gill Sans"/>
              <a:buNone/>
              <a:defRPr sz="7500" b="1" i="0">
                <a:solidFill>
                  <a:schemeClr val="accen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64"/>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314" name="Google Shape;314;p64"/>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315" name="Google Shape;315;p64"/>
          <p:cNvSpPr>
            <a:spLocks noGrp="1"/>
          </p:cNvSpPr>
          <p:nvPr>
            <p:ph type="pic" idx="2"/>
          </p:nvPr>
        </p:nvSpPr>
        <p:spPr>
          <a:xfrm>
            <a:off x="0" y="-1"/>
            <a:ext cx="12192000" cy="342900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316" name="Google Shape;316;p64"/>
          <p:cNvSpPr/>
          <p:nvPr/>
        </p:nvSpPr>
        <p:spPr>
          <a:xfrm rot="10800000">
            <a:off x="976335" y="4322617"/>
            <a:ext cx="11231162" cy="100195"/>
          </a:xfrm>
          <a:prstGeom prst="rect">
            <a:avLst/>
          </a:prstGeom>
          <a:gradFill>
            <a:gsLst>
              <a:gs pos="0">
                <a:schemeClr val="accent1"/>
              </a:gs>
              <a:gs pos="8000">
                <a:schemeClr val="accent1"/>
              </a:gs>
              <a:gs pos="40000">
                <a:schemeClr val="accent2"/>
              </a:gs>
              <a:gs pos="65536">
                <a:schemeClr val="accent2"/>
              </a:gs>
              <a:gs pos="82000">
                <a:schemeClr val="accent3"/>
              </a:gs>
              <a:gs pos="100000">
                <a:schemeClr val="accent3"/>
              </a:gs>
            </a:gsLst>
            <a:lin ang="0" scaled="0"/>
          </a:gra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 Dark Left Side ">
  <p:cSld name="Comparison - Dark Left Side ">
    <p:spTree>
      <p:nvGrpSpPr>
        <p:cNvPr id="1" name="Shape 317"/>
        <p:cNvGrpSpPr/>
        <p:nvPr/>
      </p:nvGrpSpPr>
      <p:grpSpPr>
        <a:xfrm>
          <a:off x="0" y="0"/>
          <a:ext cx="0" cy="0"/>
          <a:chOff x="0" y="0"/>
          <a:chExt cx="0" cy="0"/>
        </a:xfrm>
      </p:grpSpPr>
      <p:sp>
        <p:nvSpPr>
          <p:cNvPr id="318" name="Google Shape;318;p65"/>
          <p:cNvSpPr/>
          <p:nvPr/>
        </p:nvSpPr>
        <p:spPr>
          <a:xfrm>
            <a:off x="6096000" y="-1"/>
            <a:ext cx="6094413" cy="6858001"/>
          </a:xfrm>
          <a:prstGeom prst="rect">
            <a:avLst/>
          </a:prstGeom>
          <a:solidFill>
            <a:srgbClr val="4D4E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319" name="Google Shape;319;p65"/>
          <p:cNvSpPr txBox="1">
            <a:spLocks noGrp="1"/>
          </p:cNvSpPr>
          <p:nvPr>
            <p:ph type="body" idx="1"/>
          </p:nvPr>
        </p:nvSpPr>
        <p:spPr>
          <a:xfrm>
            <a:off x="836830" y="578176"/>
            <a:ext cx="4670156" cy="107059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3200"/>
              <a:buFont typeface="Gill Sans"/>
              <a:buNone/>
              <a:defRPr sz="32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65"/>
          <p:cNvSpPr txBox="1">
            <a:spLocks noGrp="1"/>
          </p:cNvSpPr>
          <p:nvPr>
            <p:ph type="body" idx="2"/>
          </p:nvPr>
        </p:nvSpPr>
        <p:spPr>
          <a:xfrm>
            <a:off x="6733507" y="582490"/>
            <a:ext cx="4670156" cy="107059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3200"/>
              <a:buFont typeface="Gill Sans"/>
              <a:buNone/>
              <a:defRPr sz="3200" b="1" i="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65"/>
          <p:cNvSpPr txBox="1">
            <a:spLocks noGrp="1"/>
          </p:cNvSpPr>
          <p:nvPr>
            <p:ph type="body" idx="3"/>
          </p:nvPr>
        </p:nvSpPr>
        <p:spPr>
          <a:xfrm>
            <a:off x="836613" y="1874838"/>
            <a:ext cx="4670425" cy="450992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2800"/>
              <a:buFont typeface="Gill Sans"/>
              <a:buNone/>
              <a:defRPr>
                <a:latin typeface="Gill Sans"/>
                <a:ea typeface="Gill Sans"/>
                <a:cs typeface="Gill Sans"/>
                <a:sym typeface="Gill Sans"/>
              </a:defRPr>
            </a:lvl1pPr>
            <a:lvl2pPr marL="914400" lvl="1" indent="-388619" algn="l">
              <a:lnSpc>
                <a:spcPct val="110000"/>
              </a:lnSpc>
              <a:spcBef>
                <a:spcPts val="1600"/>
              </a:spcBef>
              <a:spcAft>
                <a:spcPts val="0"/>
              </a:spcAft>
              <a:buSzPts val="2520"/>
              <a:buFont typeface="Arial"/>
              <a:buChar char="•"/>
              <a:defRPr>
                <a:latin typeface="Gill Sans"/>
                <a:ea typeface="Gill Sans"/>
                <a:cs typeface="Gill Sans"/>
                <a:sym typeface="Gill Sans"/>
              </a:defRPr>
            </a:lvl2pPr>
            <a:lvl3pPr marL="1371600" lvl="2" indent="-365760" algn="l">
              <a:lnSpc>
                <a:spcPct val="110000"/>
              </a:lnSpc>
              <a:spcBef>
                <a:spcPts val="1000"/>
              </a:spcBef>
              <a:spcAft>
                <a:spcPts val="0"/>
              </a:spcAft>
              <a:buSzPts val="2160"/>
              <a:buFont typeface="Arial"/>
              <a:buChar char="•"/>
              <a:defRPr>
                <a:latin typeface="Gill Sans"/>
                <a:ea typeface="Gill Sans"/>
                <a:cs typeface="Gill Sans"/>
                <a:sym typeface="Gill Sans"/>
              </a:defRPr>
            </a:lvl3pPr>
            <a:lvl4pPr marL="1828800" lvl="3" indent="-342900" algn="l">
              <a:lnSpc>
                <a:spcPct val="110000"/>
              </a:lnSpc>
              <a:spcBef>
                <a:spcPts val="1000"/>
              </a:spcBef>
              <a:spcAft>
                <a:spcPts val="0"/>
              </a:spcAft>
              <a:buSzPts val="1800"/>
              <a:buFont typeface="Arial"/>
              <a:buChar char="•"/>
              <a:defRPr>
                <a:latin typeface="Gill Sans"/>
                <a:ea typeface="Gill Sans"/>
                <a:cs typeface="Gill Sans"/>
                <a:sym typeface="Gill Sans"/>
              </a:defRPr>
            </a:lvl4pPr>
            <a:lvl5pPr marL="2286000" lvl="4" indent="-331470" algn="l">
              <a:lnSpc>
                <a:spcPct val="110000"/>
              </a:lnSpc>
              <a:spcBef>
                <a:spcPts val="1000"/>
              </a:spcBef>
              <a:spcAft>
                <a:spcPts val="0"/>
              </a:spcAft>
              <a:buSzPts val="1620"/>
              <a:buFont typeface="Arial"/>
              <a:buChar char="•"/>
              <a:defRPr>
                <a:latin typeface="Gill Sans"/>
                <a:ea typeface="Gill Sans"/>
                <a:cs typeface="Gill Sans"/>
                <a:sym typeface="Gill Sans"/>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65"/>
          <p:cNvSpPr txBox="1">
            <a:spLocks noGrp="1"/>
          </p:cNvSpPr>
          <p:nvPr>
            <p:ph type="body" idx="4"/>
          </p:nvPr>
        </p:nvSpPr>
        <p:spPr>
          <a:xfrm>
            <a:off x="6733237" y="1874838"/>
            <a:ext cx="4670425" cy="450992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lt1"/>
              </a:buClr>
              <a:buSzPts val="2800"/>
              <a:buFont typeface="Gill Sans"/>
              <a:buNone/>
              <a:defRPr>
                <a:solidFill>
                  <a:schemeClr val="lt1"/>
                </a:solidFill>
                <a:latin typeface="Gill Sans"/>
                <a:ea typeface="Gill Sans"/>
                <a:cs typeface="Gill Sans"/>
                <a:sym typeface="Gill Sans"/>
              </a:defRPr>
            </a:lvl1pPr>
            <a:lvl2pPr marL="914400" lvl="1" indent="-388619" algn="l">
              <a:lnSpc>
                <a:spcPct val="110000"/>
              </a:lnSpc>
              <a:spcBef>
                <a:spcPts val="1600"/>
              </a:spcBef>
              <a:spcAft>
                <a:spcPts val="0"/>
              </a:spcAft>
              <a:buClr>
                <a:srgbClr val="CDE2FE"/>
              </a:buClr>
              <a:buSzPts val="2520"/>
              <a:buFont typeface="Arial"/>
              <a:buChar char="•"/>
              <a:defRPr>
                <a:solidFill>
                  <a:schemeClr val="lt1"/>
                </a:solidFill>
                <a:latin typeface="Gill Sans"/>
                <a:ea typeface="Gill Sans"/>
                <a:cs typeface="Gill Sans"/>
                <a:sym typeface="Gill Sans"/>
              </a:defRPr>
            </a:lvl2pPr>
            <a:lvl3pPr marL="1371600" lvl="2" indent="-365760" algn="l">
              <a:lnSpc>
                <a:spcPct val="110000"/>
              </a:lnSpc>
              <a:spcBef>
                <a:spcPts val="1000"/>
              </a:spcBef>
              <a:spcAft>
                <a:spcPts val="0"/>
              </a:spcAft>
              <a:buClr>
                <a:srgbClr val="CDE2FE"/>
              </a:buClr>
              <a:buSzPts val="2160"/>
              <a:buFont typeface="Arial"/>
              <a:buChar char="•"/>
              <a:defRPr>
                <a:solidFill>
                  <a:schemeClr val="lt1"/>
                </a:solidFill>
                <a:latin typeface="Gill Sans"/>
                <a:ea typeface="Gill Sans"/>
                <a:cs typeface="Gill Sans"/>
                <a:sym typeface="Gill Sans"/>
              </a:defRPr>
            </a:lvl3pPr>
            <a:lvl4pPr marL="1828800" lvl="3" indent="-342900" algn="l">
              <a:lnSpc>
                <a:spcPct val="110000"/>
              </a:lnSpc>
              <a:spcBef>
                <a:spcPts val="1000"/>
              </a:spcBef>
              <a:spcAft>
                <a:spcPts val="0"/>
              </a:spcAft>
              <a:buClr>
                <a:srgbClr val="CDE2FE"/>
              </a:buClr>
              <a:buSzPts val="1800"/>
              <a:buFont typeface="Arial"/>
              <a:buChar char="•"/>
              <a:defRPr>
                <a:solidFill>
                  <a:schemeClr val="lt1"/>
                </a:solidFill>
                <a:latin typeface="Gill Sans"/>
                <a:ea typeface="Gill Sans"/>
                <a:cs typeface="Gill Sans"/>
                <a:sym typeface="Gill Sans"/>
              </a:defRPr>
            </a:lvl4pPr>
            <a:lvl5pPr marL="2286000" lvl="4" indent="-331470" algn="l">
              <a:lnSpc>
                <a:spcPct val="110000"/>
              </a:lnSpc>
              <a:spcBef>
                <a:spcPts val="1000"/>
              </a:spcBef>
              <a:spcAft>
                <a:spcPts val="0"/>
              </a:spcAft>
              <a:buClr>
                <a:srgbClr val="CDE2FE"/>
              </a:buClr>
              <a:buSzPts val="1620"/>
              <a:buFont typeface="Arial"/>
              <a:buChar char="•"/>
              <a:defRPr>
                <a:solidFill>
                  <a:schemeClr val="lt1"/>
                </a:solidFill>
                <a:latin typeface="Gill Sans"/>
                <a:ea typeface="Gill Sans"/>
                <a:cs typeface="Gill Sans"/>
                <a:sym typeface="Gill Sans"/>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ubtitle, and Picture">
  <p:cSld name="Title, Subtitle, and Picture">
    <p:spTree>
      <p:nvGrpSpPr>
        <p:cNvPr id="1" name="Shape 323"/>
        <p:cNvGrpSpPr/>
        <p:nvPr/>
      </p:nvGrpSpPr>
      <p:grpSpPr>
        <a:xfrm>
          <a:off x="0" y="0"/>
          <a:ext cx="0" cy="0"/>
          <a:chOff x="0" y="0"/>
          <a:chExt cx="0" cy="0"/>
        </a:xfrm>
      </p:grpSpPr>
      <p:sp>
        <p:nvSpPr>
          <p:cNvPr id="324" name="Google Shape;324;p66"/>
          <p:cNvSpPr/>
          <p:nvPr/>
        </p:nvSpPr>
        <p:spPr>
          <a:xfrm rot="10800000">
            <a:off x="-1712" y="1217327"/>
            <a:ext cx="6129461" cy="65768"/>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325" name="Google Shape;325;p66"/>
          <p:cNvSpPr>
            <a:spLocks noGrp="1"/>
          </p:cNvSpPr>
          <p:nvPr>
            <p:ph type="pic" idx="2"/>
          </p:nvPr>
        </p:nvSpPr>
        <p:spPr>
          <a:xfrm>
            <a:off x="7130661" y="0"/>
            <a:ext cx="5061339" cy="68707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326" name="Google Shape;326;p66"/>
          <p:cNvSpPr txBox="1">
            <a:spLocks noGrp="1"/>
          </p:cNvSpPr>
          <p:nvPr>
            <p:ph type="body" idx="1"/>
          </p:nvPr>
        </p:nvSpPr>
        <p:spPr>
          <a:xfrm>
            <a:off x="836829" y="592463"/>
            <a:ext cx="7427277"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66"/>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328" name="Google Shape;328;p66"/>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329" name="Google Shape;329;p66"/>
          <p:cNvSpPr txBox="1">
            <a:spLocks noGrp="1"/>
          </p:cNvSpPr>
          <p:nvPr>
            <p:ph type="body" idx="3"/>
          </p:nvPr>
        </p:nvSpPr>
        <p:spPr>
          <a:xfrm>
            <a:off x="836830" y="269546"/>
            <a:ext cx="7427275" cy="260980"/>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66"/>
          <p:cNvSpPr txBox="1">
            <a:spLocks noGrp="1"/>
          </p:cNvSpPr>
          <p:nvPr>
            <p:ph type="body" idx="4"/>
          </p:nvPr>
        </p:nvSpPr>
        <p:spPr>
          <a:xfrm>
            <a:off x="856474" y="1661936"/>
            <a:ext cx="5291137" cy="4687887"/>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Right Photo">
  <p:cSld name="Title, Content, Right Photo">
    <p:spTree>
      <p:nvGrpSpPr>
        <p:cNvPr id="1" name="Shape 331"/>
        <p:cNvGrpSpPr/>
        <p:nvPr/>
      </p:nvGrpSpPr>
      <p:grpSpPr>
        <a:xfrm>
          <a:off x="0" y="0"/>
          <a:ext cx="0" cy="0"/>
          <a:chOff x="0" y="0"/>
          <a:chExt cx="0" cy="0"/>
        </a:xfrm>
      </p:grpSpPr>
      <p:sp>
        <p:nvSpPr>
          <p:cNvPr id="332" name="Google Shape;332;p67"/>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333" name="Google Shape;333;p67"/>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334" name="Google Shape;334;p67"/>
          <p:cNvSpPr txBox="1">
            <a:spLocks noGrp="1"/>
          </p:cNvSpPr>
          <p:nvPr>
            <p:ph type="body" idx="1"/>
          </p:nvPr>
        </p:nvSpPr>
        <p:spPr>
          <a:xfrm>
            <a:off x="836829" y="592463"/>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67"/>
          <p:cNvSpPr/>
          <p:nvPr/>
        </p:nvSpPr>
        <p:spPr>
          <a:xfrm rot="10800000">
            <a:off x="-1712" y="1217327"/>
            <a:ext cx="6129461" cy="65768"/>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336" name="Google Shape;336;p67"/>
          <p:cNvSpPr>
            <a:spLocks noGrp="1"/>
          </p:cNvSpPr>
          <p:nvPr>
            <p:ph type="pic" idx="2"/>
          </p:nvPr>
        </p:nvSpPr>
        <p:spPr>
          <a:xfrm>
            <a:off x="7214304" y="-6636"/>
            <a:ext cx="4995625" cy="6876655"/>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337" name="Google Shape;337;p67"/>
          <p:cNvSpPr txBox="1">
            <a:spLocks noGrp="1"/>
          </p:cNvSpPr>
          <p:nvPr>
            <p:ph type="body" idx="3"/>
          </p:nvPr>
        </p:nvSpPr>
        <p:spPr>
          <a:xfrm>
            <a:off x="836830" y="269546"/>
            <a:ext cx="7427275" cy="260980"/>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p67"/>
          <p:cNvSpPr txBox="1">
            <a:spLocks noGrp="1"/>
          </p:cNvSpPr>
          <p:nvPr>
            <p:ph type="body" idx="4"/>
          </p:nvPr>
        </p:nvSpPr>
        <p:spPr>
          <a:xfrm>
            <a:off x="836830" y="1632857"/>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ext, Left Photo">
  <p:cSld name="Title, Text, Left Photo">
    <p:spTree>
      <p:nvGrpSpPr>
        <p:cNvPr id="1" name="Shape 339"/>
        <p:cNvGrpSpPr/>
        <p:nvPr/>
      </p:nvGrpSpPr>
      <p:grpSpPr>
        <a:xfrm>
          <a:off x="0" y="0"/>
          <a:ext cx="0" cy="0"/>
          <a:chOff x="0" y="0"/>
          <a:chExt cx="0" cy="0"/>
        </a:xfrm>
      </p:grpSpPr>
      <p:sp>
        <p:nvSpPr>
          <p:cNvPr id="340" name="Google Shape;340;p68"/>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341" name="Google Shape;341;p68"/>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342" name="Google Shape;342;p68"/>
          <p:cNvSpPr>
            <a:spLocks noGrp="1"/>
          </p:cNvSpPr>
          <p:nvPr>
            <p:ph type="pic" idx="2"/>
          </p:nvPr>
        </p:nvSpPr>
        <p:spPr>
          <a:xfrm>
            <a:off x="-44604" y="0"/>
            <a:ext cx="5083851"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343" name="Google Shape;343;p68"/>
          <p:cNvSpPr txBox="1">
            <a:spLocks noGrp="1"/>
          </p:cNvSpPr>
          <p:nvPr>
            <p:ph type="body" idx="1"/>
          </p:nvPr>
        </p:nvSpPr>
        <p:spPr>
          <a:xfrm>
            <a:off x="5572119" y="592463"/>
            <a:ext cx="6433709"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68"/>
          <p:cNvSpPr/>
          <p:nvPr/>
        </p:nvSpPr>
        <p:spPr>
          <a:xfrm rot="10800000">
            <a:off x="5057428" y="1217326"/>
            <a:ext cx="7134571" cy="78073"/>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345" name="Google Shape;345;p68"/>
          <p:cNvSpPr txBox="1">
            <a:spLocks noGrp="1"/>
          </p:cNvSpPr>
          <p:nvPr>
            <p:ph type="body" idx="3"/>
          </p:nvPr>
        </p:nvSpPr>
        <p:spPr>
          <a:xfrm>
            <a:off x="5572121" y="269546"/>
            <a:ext cx="6433708" cy="230547"/>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68"/>
          <p:cNvSpPr txBox="1">
            <a:spLocks noGrp="1"/>
          </p:cNvSpPr>
          <p:nvPr>
            <p:ph type="body" idx="4"/>
          </p:nvPr>
        </p:nvSpPr>
        <p:spPr>
          <a:xfrm>
            <a:off x="5572120" y="1632857"/>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ubtitle, Content, Left Photo">
  <p:cSld name="Title, Subtitle, Content, Left Photo">
    <p:spTree>
      <p:nvGrpSpPr>
        <p:cNvPr id="1" name="Shape 347"/>
        <p:cNvGrpSpPr/>
        <p:nvPr/>
      </p:nvGrpSpPr>
      <p:grpSpPr>
        <a:xfrm>
          <a:off x="0" y="0"/>
          <a:ext cx="0" cy="0"/>
          <a:chOff x="0" y="0"/>
          <a:chExt cx="0" cy="0"/>
        </a:xfrm>
      </p:grpSpPr>
      <p:sp>
        <p:nvSpPr>
          <p:cNvPr id="348" name="Google Shape;348;p69"/>
          <p:cNvSpPr>
            <a:spLocks noGrp="1"/>
          </p:cNvSpPr>
          <p:nvPr>
            <p:ph type="pic" idx="2"/>
          </p:nvPr>
        </p:nvSpPr>
        <p:spPr>
          <a:xfrm>
            <a:off x="-3508" y="-29656"/>
            <a:ext cx="4804328" cy="6887656"/>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D8D8D8"/>
              </a:buClr>
              <a:buSzPts val="1000"/>
              <a:buFont typeface="Gill Sans"/>
              <a:buNone/>
              <a:defRPr sz="1000" b="0" i="0" u="none" strike="noStrike" cap="none">
                <a:solidFill>
                  <a:srgbClr val="D8D8D8"/>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349" name="Google Shape;349;p69"/>
          <p:cNvSpPr txBox="1">
            <a:spLocks noGrp="1"/>
          </p:cNvSpPr>
          <p:nvPr>
            <p:ph type="body" idx="1"/>
          </p:nvPr>
        </p:nvSpPr>
        <p:spPr>
          <a:xfrm>
            <a:off x="5131338" y="592464"/>
            <a:ext cx="6506317"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69"/>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Gill Sans"/>
              <a:ea typeface="Gill Sans"/>
              <a:cs typeface="Gill Sans"/>
              <a:sym typeface="Gill Sans"/>
            </a:endParaRPr>
          </a:p>
        </p:txBody>
      </p:sp>
      <p:sp>
        <p:nvSpPr>
          <p:cNvPr id="351" name="Google Shape;351;p69"/>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352" name="Google Shape;352;p69"/>
          <p:cNvSpPr/>
          <p:nvPr/>
        </p:nvSpPr>
        <p:spPr>
          <a:xfrm rot="10800000">
            <a:off x="4800820" y="1291492"/>
            <a:ext cx="6400800" cy="65631"/>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353" name="Google Shape;353;p69"/>
          <p:cNvSpPr txBox="1">
            <a:spLocks noGrp="1"/>
          </p:cNvSpPr>
          <p:nvPr>
            <p:ph type="body" idx="3"/>
          </p:nvPr>
        </p:nvSpPr>
        <p:spPr>
          <a:xfrm>
            <a:off x="5131339" y="258019"/>
            <a:ext cx="6506316" cy="334445"/>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69"/>
          <p:cNvSpPr txBox="1">
            <a:spLocks noGrp="1"/>
          </p:cNvSpPr>
          <p:nvPr>
            <p:ph type="body" idx="4"/>
          </p:nvPr>
        </p:nvSpPr>
        <p:spPr>
          <a:xfrm>
            <a:off x="5131338" y="1632858"/>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ubtitle, Content, Right Photo">
  <p:cSld name="Title, Subtitle, Content, Right Photo">
    <p:spTree>
      <p:nvGrpSpPr>
        <p:cNvPr id="1" name="Shape 355"/>
        <p:cNvGrpSpPr/>
        <p:nvPr/>
      </p:nvGrpSpPr>
      <p:grpSpPr>
        <a:xfrm>
          <a:off x="0" y="0"/>
          <a:ext cx="0" cy="0"/>
          <a:chOff x="0" y="0"/>
          <a:chExt cx="0" cy="0"/>
        </a:xfrm>
      </p:grpSpPr>
      <p:sp>
        <p:nvSpPr>
          <p:cNvPr id="356" name="Google Shape;356;p70"/>
          <p:cNvSpPr>
            <a:spLocks noGrp="1"/>
          </p:cNvSpPr>
          <p:nvPr>
            <p:ph type="pic" idx="2"/>
          </p:nvPr>
        </p:nvSpPr>
        <p:spPr>
          <a:xfrm>
            <a:off x="7387672" y="-29656"/>
            <a:ext cx="4804328" cy="6887656"/>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D8D8D8"/>
              </a:buClr>
              <a:buSzPts val="1000"/>
              <a:buFont typeface="Gill Sans"/>
              <a:buNone/>
              <a:defRPr sz="1000" b="0" i="0" u="none" strike="noStrike" cap="none">
                <a:solidFill>
                  <a:srgbClr val="D8D8D8"/>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357" name="Google Shape;357;p70"/>
          <p:cNvSpPr txBox="1">
            <a:spLocks noGrp="1"/>
          </p:cNvSpPr>
          <p:nvPr>
            <p:ph type="body" idx="1"/>
          </p:nvPr>
        </p:nvSpPr>
        <p:spPr>
          <a:xfrm>
            <a:off x="836829" y="592464"/>
            <a:ext cx="6141485"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70"/>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359" name="Google Shape;359;p70"/>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360" name="Google Shape;360;p70"/>
          <p:cNvSpPr/>
          <p:nvPr/>
        </p:nvSpPr>
        <p:spPr>
          <a:xfrm rot="10800000">
            <a:off x="-1714" y="1217326"/>
            <a:ext cx="6980029" cy="56957"/>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
        <p:nvSpPr>
          <p:cNvPr id="361" name="Google Shape;361;p70"/>
          <p:cNvSpPr txBox="1">
            <a:spLocks noGrp="1"/>
          </p:cNvSpPr>
          <p:nvPr>
            <p:ph type="body" idx="3"/>
          </p:nvPr>
        </p:nvSpPr>
        <p:spPr>
          <a:xfrm>
            <a:off x="836831" y="269546"/>
            <a:ext cx="6141484" cy="322918"/>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70"/>
          <p:cNvSpPr txBox="1">
            <a:spLocks noGrp="1"/>
          </p:cNvSpPr>
          <p:nvPr>
            <p:ph type="body" idx="4"/>
          </p:nvPr>
        </p:nvSpPr>
        <p:spPr>
          <a:xfrm>
            <a:off x="836829" y="1632857"/>
            <a:ext cx="6141485"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ublications">
  <p:cSld name="Publications">
    <p:spTree>
      <p:nvGrpSpPr>
        <p:cNvPr id="1" name="Shape 363"/>
        <p:cNvGrpSpPr/>
        <p:nvPr/>
      </p:nvGrpSpPr>
      <p:grpSpPr>
        <a:xfrm>
          <a:off x="0" y="0"/>
          <a:ext cx="0" cy="0"/>
          <a:chOff x="0" y="0"/>
          <a:chExt cx="0" cy="0"/>
        </a:xfrm>
      </p:grpSpPr>
      <p:sp>
        <p:nvSpPr>
          <p:cNvPr id="364" name="Google Shape;364;p72"/>
          <p:cNvSpPr>
            <a:spLocks noGrp="1"/>
          </p:cNvSpPr>
          <p:nvPr>
            <p:ph type="pic" idx="2"/>
          </p:nvPr>
        </p:nvSpPr>
        <p:spPr>
          <a:xfrm>
            <a:off x="8301159" y="1561024"/>
            <a:ext cx="2691325" cy="347481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D8D8D8"/>
              </a:buClr>
              <a:buSzPts val="1000"/>
              <a:buFont typeface="Gill Sans"/>
              <a:buNone/>
              <a:defRPr sz="1000" b="0" i="0" u="none" strike="noStrike" cap="none">
                <a:solidFill>
                  <a:srgbClr val="D8D8D8"/>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365" name="Google Shape;365;p72"/>
          <p:cNvSpPr>
            <a:spLocks noGrp="1"/>
          </p:cNvSpPr>
          <p:nvPr>
            <p:ph type="pic" idx="3"/>
          </p:nvPr>
        </p:nvSpPr>
        <p:spPr>
          <a:xfrm>
            <a:off x="4778858" y="1561024"/>
            <a:ext cx="2691325" cy="347481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D8D8D8"/>
              </a:buClr>
              <a:buSzPts val="1000"/>
              <a:buFont typeface="Gill Sans"/>
              <a:buNone/>
              <a:defRPr sz="1000" b="0" i="0" u="none" strike="noStrike" cap="none">
                <a:solidFill>
                  <a:srgbClr val="D8D8D8"/>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366" name="Google Shape;366;p72"/>
          <p:cNvSpPr>
            <a:spLocks noGrp="1"/>
          </p:cNvSpPr>
          <p:nvPr>
            <p:ph type="pic" idx="4"/>
          </p:nvPr>
        </p:nvSpPr>
        <p:spPr>
          <a:xfrm>
            <a:off x="1256557" y="1561024"/>
            <a:ext cx="2691325" cy="347481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110000"/>
              </a:lnSpc>
              <a:spcBef>
                <a:spcPts val="0"/>
              </a:spcBef>
              <a:spcAft>
                <a:spcPts val="0"/>
              </a:spcAft>
              <a:buClr>
                <a:srgbClr val="D8D8D8"/>
              </a:buClr>
              <a:buSzPts val="1000"/>
              <a:buFont typeface="Gill Sans"/>
              <a:buNone/>
              <a:defRPr sz="1000" b="0" i="0" u="none" strike="noStrike" cap="none">
                <a:solidFill>
                  <a:srgbClr val="D8D8D8"/>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367" name="Google Shape;367;p72"/>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72"/>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Lato Light"/>
              <a:ea typeface="Lato Light"/>
              <a:cs typeface="Lato Light"/>
              <a:sym typeface="Lato Light"/>
            </a:endParaRPr>
          </a:p>
        </p:txBody>
      </p:sp>
      <p:sp>
        <p:nvSpPr>
          <p:cNvPr id="369" name="Google Shape;369;p72"/>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accent2"/>
                </a:solidFill>
                <a:latin typeface="Gill Sans"/>
                <a:ea typeface="Gill Sans"/>
                <a:cs typeface="Gill Sans"/>
                <a:sym typeface="Gill Sans"/>
              </a:rPr>
              <a:t>‹#›</a:t>
            </a:fld>
            <a:endParaRPr sz="1200" b="1" i="0" u="none" strike="noStrike" cap="none">
              <a:solidFill>
                <a:schemeClr val="accent2"/>
              </a:solidFill>
              <a:latin typeface="Gill Sans"/>
              <a:ea typeface="Gill Sans"/>
              <a:cs typeface="Gill Sans"/>
              <a:sym typeface="Gill Sans"/>
            </a:endParaRPr>
          </a:p>
        </p:txBody>
      </p:sp>
      <p:sp>
        <p:nvSpPr>
          <p:cNvPr id="370" name="Google Shape;370;p72"/>
          <p:cNvSpPr/>
          <p:nvPr/>
        </p:nvSpPr>
        <p:spPr>
          <a:xfrm rot="10800000">
            <a:off x="-1710" y="1231242"/>
            <a:ext cx="12193710" cy="62576"/>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Gill Sans"/>
              <a:ea typeface="Gill Sans"/>
              <a:cs typeface="Gill Sans"/>
              <a:sym typeface="Gill Sans"/>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 You and Acknowledgements">
  <p:cSld name="Thank You and Acknowledgements">
    <p:spTree>
      <p:nvGrpSpPr>
        <p:cNvPr id="1" name="Shape 371"/>
        <p:cNvGrpSpPr/>
        <p:nvPr/>
      </p:nvGrpSpPr>
      <p:grpSpPr>
        <a:xfrm>
          <a:off x="0" y="0"/>
          <a:ext cx="0" cy="0"/>
          <a:chOff x="0" y="0"/>
          <a:chExt cx="0" cy="0"/>
        </a:xfrm>
      </p:grpSpPr>
      <p:sp>
        <p:nvSpPr>
          <p:cNvPr id="372" name="Google Shape;372;p73"/>
          <p:cNvSpPr/>
          <p:nvPr/>
        </p:nvSpPr>
        <p:spPr>
          <a:xfrm>
            <a:off x="-11876" y="-21771"/>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Narrow"/>
              <a:ea typeface="Arial Narrow"/>
              <a:cs typeface="Arial Narrow"/>
              <a:sym typeface="Arial Narrow"/>
            </a:endParaRPr>
          </a:p>
        </p:txBody>
      </p:sp>
      <p:sp>
        <p:nvSpPr>
          <p:cNvPr id="373" name="Google Shape;373;p73"/>
          <p:cNvSpPr/>
          <p:nvPr/>
        </p:nvSpPr>
        <p:spPr>
          <a:xfrm>
            <a:off x="8580147" y="5640187"/>
            <a:ext cx="2531841" cy="92546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73"/>
          <p:cNvSpPr/>
          <p:nvPr/>
        </p:nvSpPr>
        <p:spPr>
          <a:xfrm>
            <a:off x="990686" y="5697449"/>
            <a:ext cx="2593535" cy="10062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73"/>
          <p:cNvSpPr/>
          <p:nvPr/>
        </p:nvSpPr>
        <p:spPr>
          <a:xfrm>
            <a:off x="-40277" y="-14456"/>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Gill Sans"/>
              <a:ea typeface="Gill Sans"/>
              <a:cs typeface="Gill Sans"/>
              <a:sym typeface="Gill Sans"/>
            </a:endParaRPr>
          </a:p>
        </p:txBody>
      </p:sp>
      <p:sp>
        <p:nvSpPr>
          <p:cNvPr id="376" name="Google Shape;376;p73"/>
          <p:cNvSpPr txBox="1"/>
          <p:nvPr/>
        </p:nvSpPr>
        <p:spPr>
          <a:xfrm>
            <a:off x="690534" y="3687159"/>
            <a:ext cx="5293165"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Gill Sans"/>
                <a:ea typeface="Gill Sans"/>
                <a:cs typeface="Gill Sans"/>
                <a:sym typeface="Gill Sans"/>
              </a:rPr>
              <a:t>Breakthrough RESEARCH catalyzes social and behavior change (SBC) by conducting state-of-the-art research and evaluation and promoting evidence-based solutions to improve health and development programs around the world. Breakthrough RESEARCH is a consortium led by the Population Council in partnership with Avenir Health, ideas42, Institute for Reproductive Health at Georgetown University, Population Reference Bureau, and Tulane University.</a:t>
            </a:r>
            <a:endParaRPr sz="1400" b="0" i="0" u="none" strike="noStrike" cap="none">
              <a:solidFill>
                <a:srgbClr val="000000"/>
              </a:solidFill>
              <a:latin typeface="Arial"/>
              <a:ea typeface="Arial"/>
              <a:cs typeface="Arial"/>
              <a:sym typeface="Arial"/>
            </a:endParaRPr>
          </a:p>
        </p:txBody>
      </p:sp>
      <p:sp>
        <p:nvSpPr>
          <p:cNvPr id="377" name="Google Shape;377;p73"/>
          <p:cNvSpPr txBox="1"/>
          <p:nvPr/>
        </p:nvSpPr>
        <p:spPr>
          <a:xfrm>
            <a:off x="4593929" y="252154"/>
            <a:ext cx="277954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Gill Sans"/>
                <a:ea typeface="Gill Sans"/>
                <a:cs typeface="Gill Sans"/>
                <a:sym typeface="Gill Sans"/>
              </a:rPr>
              <a:t>THANK YOU</a:t>
            </a:r>
            <a:endParaRPr sz="4000" b="0" i="0" u="none" strike="noStrike" cap="none">
              <a:solidFill>
                <a:schemeClr val="lt1"/>
              </a:solidFill>
              <a:latin typeface="Gill Sans"/>
              <a:ea typeface="Gill Sans"/>
              <a:cs typeface="Gill Sans"/>
              <a:sym typeface="Gill Sans"/>
            </a:endParaRPr>
          </a:p>
        </p:txBody>
      </p:sp>
      <p:sp>
        <p:nvSpPr>
          <p:cNvPr id="378" name="Google Shape;378;p73"/>
          <p:cNvSpPr/>
          <p:nvPr/>
        </p:nvSpPr>
        <p:spPr>
          <a:xfrm>
            <a:off x="6706879" y="3712466"/>
            <a:ext cx="4931391"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Gill Sans"/>
                <a:ea typeface="Gill Sans"/>
                <a:cs typeface="Gill Sans"/>
                <a:sym typeface="Gill Sans"/>
              </a:rPr>
              <a:t>Breakthrough RESEARCH is made possible by the generous support of the American people through the United States Agency for International Development (USAID) under the terms of cooperative agreement no. AID-OAA-A-17-00018 . The contents of this document are the sole responsibility of the Breakthrough RESEARCH and Population Council and do not necessarily reflect the views of USAID or the United States Government.</a:t>
            </a:r>
            <a:endParaRPr sz="1400" b="0" i="0" u="none" strike="noStrike" cap="none">
              <a:solidFill>
                <a:srgbClr val="000000"/>
              </a:solidFill>
              <a:latin typeface="Arial"/>
              <a:ea typeface="Arial"/>
              <a:cs typeface="Arial"/>
              <a:sym typeface="Arial"/>
            </a:endParaRPr>
          </a:p>
        </p:txBody>
      </p:sp>
      <p:sp>
        <p:nvSpPr>
          <p:cNvPr id="379" name="Google Shape;379;p73"/>
          <p:cNvSpPr txBox="1">
            <a:spLocks noGrp="1"/>
          </p:cNvSpPr>
          <p:nvPr>
            <p:ph type="body" idx="1"/>
          </p:nvPr>
        </p:nvSpPr>
        <p:spPr>
          <a:xfrm>
            <a:off x="3230974" y="1016547"/>
            <a:ext cx="5505450" cy="711382"/>
          </a:xfrm>
          <a:prstGeom prst="rect">
            <a:avLst/>
          </a:prstGeom>
          <a:noFill/>
          <a:ln>
            <a:noFill/>
          </a:ln>
        </p:spPr>
        <p:txBody>
          <a:bodyPr spcFirstLastPara="1" wrap="square" lIns="91425" tIns="45700" rIns="91425" bIns="45700" anchor="t" anchorCtr="0">
            <a:noAutofit/>
          </a:bodyPr>
          <a:lstStyle>
            <a:lvl1pPr marL="457200" lvl="0" indent="-228600" algn="ctr">
              <a:lnSpc>
                <a:spcPct val="110000"/>
              </a:lnSpc>
              <a:spcBef>
                <a:spcPts val="0"/>
              </a:spcBef>
              <a:spcAft>
                <a:spcPts val="0"/>
              </a:spcAft>
              <a:buClr>
                <a:schemeClr val="lt1"/>
              </a:buClr>
              <a:buSzPts val="1800"/>
              <a:buFont typeface="Gill Sans"/>
              <a:buNone/>
              <a:defRPr sz="1800">
                <a:solidFill>
                  <a:schemeClr val="l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p73"/>
          <p:cNvSpPr/>
          <p:nvPr/>
        </p:nvSpPr>
        <p:spPr>
          <a:xfrm>
            <a:off x="2896086" y="2950456"/>
            <a:ext cx="60960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Gill Sans"/>
              <a:buNone/>
            </a:pPr>
            <a:r>
              <a:rPr lang="en-US" sz="2000" b="0" i="0" u="sng" strike="noStrike" cap="none">
                <a:solidFill>
                  <a:schemeClr val="lt1"/>
                </a:solidFill>
                <a:latin typeface="Gill Sans"/>
                <a:ea typeface="Gill Sans"/>
                <a:cs typeface="Gill Sans"/>
                <a:sym typeface="Gill Sans"/>
              </a:rPr>
              <a:t>https://breakthroughactionandresearch.org/ </a:t>
            </a:r>
            <a:endParaRPr sz="1400" b="0" i="0" u="none" strike="noStrike" cap="none">
              <a:solidFill>
                <a:srgbClr val="000000"/>
              </a:solidFill>
              <a:latin typeface="Arial"/>
              <a:ea typeface="Arial"/>
              <a:cs typeface="Arial"/>
              <a:sym typeface="Arial"/>
            </a:endParaRPr>
          </a:p>
        </p:txBody>
      </p:sp>
      <p:grpSp>
        <p:nvGrpSpPr>
          <p:cNvPr id="381" name="Google Shape;381;p73"/>
          <p:cNvGrpSpPr/>
          <p:nvPr/>
        </p:nvGrpSpPr>
        <p:grpSpPr>
          <a:xfrm>
            <a:off x="4757588" y="2066778"/>
            <a:ext cx="2145213" cy="756606"/>
            <a:chOff x="5235690" y="4612779"/>
            <a:chExt cx="2145213" cy="756606"/>
          </a:xfrm>
        </p:grpSpPr>
        <p:sp>
          <p:nvSpPr>
            <p:cNvPr id="382" name="Google Shape;382;p73"/>
            <p:cNvSpPr txBox="1"/>
            <p:nvPr/>
          </p:nvSpPr>
          <p:spPr>
            <a:xfrm>
              <a:off x="5235690" y="5030831"/>
              <a:ext cx="214521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accent3"/>
                  </a:solidFill>
                  <a:latin typeface="Gill Sans"/>
                  <a:ea typeface="Gill Sans"/>
                  <a:cs typeface="Gill Sans"/>
                  <a:sym typeface="Gill Sans"/>
                </a:rPr>
                <a:t>@Breakthrough_AR</a:t>
              </a:r>
              <a:endParaRPr sz="1400" b="0" i="0" u="none" strike="noStrike" cap="none">
                <a:solidFill>
                  <a:srgbClr val="000000"/>
                </a:solidFill>
                <a:latin typeface="Arial"/>
                <a:ea typeface="Arial"/>
                <a:cs typeface="Arial"/>
                <a:sym typeface="Arial"/>
              </a:endParaRPr>
            </a:p>
          </p:txBody>
        </p:sp>
        <p:sp>
          <p:nvSpPr>
            <p:cNvPr id="383" name="Google Shape;383;p73"/>
            <p:cNvSpPr/>
            <p:nvPr/>
          </p:nvSpPr>
          <p:spPr>
            <a:xfrm>
              <a:off x="6144880" y="4612779"/>
              <a:ext cx="326832" cy="326832"/>
            </a:xfrm>
            <a:custGeom>
              <a:avLst/>
              <a:gdLst/>
              <a:ahLst/>
              <a:cxnLst/>
              <a:rect l="l" t="t"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3"/>
            </a:solidFill>
            <a:ln w="12700" cap="flat" cmpd="sng">
              <a:solidFill>
                <a:schemeClr val="accent3"/>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Gill Sans"/>
                <a:ea typeface="Gill Sans"/>
                <a:cs typeface="Gill Sans"/>
                <a:sym typeface="Gill Sans"/>
              </a:endParaRPr>
            </a:p>
          </p:txBody>
        </p:sp>
      </p:grpSp>
      <p:grpSp>
        <p:nvGrpSpPr>
          <p:cNvPr id="384" name="Google Shape;384;p73"/>
          <p:cNvGrpSpPr/>
          <p:nvPr/>
        </p:nvGrpSpPr>
        <p:grpSpPr>
          <a:xfrm>
            <a:off x="2896086" y="2072294"/>
            <a:ext cx="1822666" cy="754071"/>
            <a:chOff x="3230974" y="4618295"/>
            <a:chExt cx="1822666" cy="754071"/>
          </a:xfrm>
        </p:grpSpPr>
        <p:sp>
          <p:nvSpPr>
            <p:cNvPr id="385" name="Google Shape;385;p73"/>
            <p:cNvSpPr txBox="1"/>
            <p:nvPr/>
          </p:nvSpPr>
          <p:spPr>
            <a:xfrm>
              <a:off x="3230974" y="5033812"/>
              <a:ext cx="182266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accent2"/>
                  </a:solidFill>
                  <a:latin typeface="Gill Sans"/>
                  <a:ea typeface="Gill Sans"/>
                  <a:cs typeface="Gill Sans"/>
                  <a:sym typeface="Gill Sans"/>
                </a:rPr>
                <a:t>BreakthroughAR</a:t>
              </a:r>
              <a:endParaRPr sz="1400" b="0" i="0" u="none" strike="noStrike" cap="none">
                <a:solidFill>
                  <a:srgbClr val="000000"/>
                </a:solidFill>
                <a:latin typeface="Arial"/>
                <a:ea typeface="Arial"/>
                <a:cs typeface="Arial"/>
                <a:sym typeface="Arial"/>
              </a:endParaRPr>
            </a:p>
          </p:txBody>
        </p:sp>
        <p:sp>
          <p:nvSpPr>
            <p:cNvPr id="386" name="Google Shape;386;p73"/>
            <p:cNvSpPr/>
            <p:nvPr/>
          </p:nvSpPr>
          <p:spPr>
            <a:xfrm>
              <a:off x="3978891" y="4618295"/>
              <a:ext cx="326832" cy="326832"/>
            </a:xfrm>
            <a:custGeom>
              <a:avLst/>
              <a:gdLst/>
              <a:ahLst/>
              <a:cxnLst/>
              <a:rect l="l" t="t"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2"/>
            </a:solid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Gill Sans"/>
                <a:ea typeface="Gill Sans"/>
                <a:cs typeface="Gill Sans"/>
                <a:sym typeface="Gill Sans"/>
              </a:endParaRPr>
            </a:p>
          </p:txBody>
        </p:sp>
      </p:grpSp>
      <p:grpSp>
        <p:nvGrpSpPr>
          <p:cNvPr id="387" name="Google Shape;387;p73"/>
          <p:cNvGrpSpPr/>
          <p:nvPr/>
        </p:nvGrpSpPr>
        <p:grpSpPr>
          <a:xfrm>
            <a:off x="6986948" y="2089645"/>
            <a:ext cx="2145213" cy="756863"/>
            <a:chOff x="7276525" y="4612521"/>
            <a:chExt cx="2145213" cy="756863"/>
          </a:xfrm>
        </p:grpSpPr>
        <p:sp>
          <p:nvSpPr>
            <p:cNvPr id="388" name="Google Shape;388;p73"/>
            <p:cNvSpPr/>
            <p:nvPr/>
          </p:nvSpPr>
          <p:spPr>
            <a:xfrm>
              <a:off x="8185715" y="4612521"/>
              <a:ext cx="326832" cy="326832"/>
            </a:xfrm>
            <a:custGeom>
              <a:avLst/>
              <a:gdLst/>
              <a:ahLst/>
              <a:cxnLst/>
              <a:rect l="l" t="t"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accent6"/>
            </a:solid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Gill Sans"/>
                <a:ea typeface="Gill Sans"/>
                <a:cs typeface="Gill Sans"/>
                <a:sym typeface="Gill Sans"/>
              </a:endParaRPr>
            </a:p>
          </p:txBody>
        </p:sp>
        <p:sp>
          <p:nvSpPr>
            <p:cNvPr id="389" name="Google Shape;389;p73"/>
            <p:cNvSpPr txBox="1"/>
            <p:nvPr/>
          </p:nvSpPr>
          <p:spPr>
            <a:xfrm>
              <a:off x="7276525" y="5030830"/>
              <a:ext cx="214521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accent6"/>
                  </a:solidFill>
                  <a:latin typeface="Gill Sans"/>
                  <a:ea typeface="Gill Sans"/>
                  <a:cs typeface="Gill Sans"/>
                  <a:sym typeface="Gill Sans"/>
                </a:rPr>
                <a:t>Breakthrough_AR</a:t>
              </a:r>
              <a:endParaRPr sz="1400" b="0" i="0" u="none" strike="noStrike" cap="none">
                <a:solidFill>
                  <a:srgbClr val="000000"/>
                </a:solidFill>
                <a:latin typeface="Arial"/>
                <a:ea typeface="Arial"/>
                <a:cs typeface="Arial"/>
                <a:sym typeface="Arial"/>
              </a:endParaRPr>
            </a:p>
          </p:txBody>
        </p:sp>
      </p:gr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and Comparison or Two Content">
  <p:cSld name="Title, Subtitle, and Comparison or Two Content">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836829" y="578176"/>
            <a:ext cx="9856571" cy="532493"/>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83"/>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Gill Sans"/>
              <a:ea typeface="Gill Sans"/>
              <a:cs typeface="Gill Sans"/>
              <a:sym typeface="Gill Sans"/>
            </a:endParaRPr>
          </a:p>
        </p:txBody>
      </p:sp>
      <p:sp>
        <p:nvSpPr>
          <p:cNvPr id="43" name="Google Shape;43;p83"/>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
        <p:nvSpPr>
          <p:cNvPr id="44" name="Google Shape;44;p83"/>
          <p:cNvSpPr/>
          <p:nvPr/>
        </p:nvSpPr>
        <p:spPr>
          <a:xfrm rot="10800000">
            <a:off x="-1710" y="1231242"/>
            <a:ext cx="12193710" cy="62576"/>
          </a:xfrm>
          <a:prstGeom prst="rect">
            <a:avLst/>
          </a:prstGeom>
          <a:gradFill>
            <a:gsLst>
              <a:gs pos="0">
                <a:schemeClr val="accent1"/>
              </a:gs>
              <a:gs pos="8000">
                <a:schemeClr val="accent1"/>
              </a:gs>
              <a:gs pos="42000">
                <a:schemeClr val="accent2"/>
              </a:gs>
              <a:gs pos="67000">
                <a:schemeClr val="accent2"/>
              </a:gs>
              <a:gs pos="97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45" name="Google Shape;45;p83"/>
          <p:cNvSpPr txBox="1">
            <a:spLocks noGrp="1"/>
          </p:cNvSpPr>
          <p:nvPr>
            <p:ph type="body" idx="2"/>
          </p:nvPr>
        </p:nvSpPr>
        <p:spPr>
          <a:xfrm>
            <a:off x="836830" y="269546"/>
            <a:ext cx="9856569" cy="260980"/>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0"/>
              </a:spcBef>
              <a:spcAft>
                <a:spcPts val="0"/>
              </a:spcAft>
              <a:buClr>
                <a:schemeClr val="dk2"/>
              </a:buClr>
              <a:buSzPts val="1600"/>
              <a:buFont typeface="Gill Sans"/>
              <a:buNone/>
              <a:defRPr sz="16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3"/>
          <p:cNvSpPr txBox="1">
            <a:spLocks noGrp="1"/>
          </p:cNvSpPr>
          <p:nvPr>
            <p:ph type="body" idx="3"/>
          </p:nvPr>
        </p:nvSpPr>
        <p:spPr>
          <a:xfrm>
            <a:off x="836830" y="1632857"/>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83"/>
          <p:cNvSpPr txBox="1">
            <a:spLocks noGrp="1"/>
          </p:cNvSpPr>
          <p:nvPr>
            <p:ph type="body" idx="4"/>
          </p:nvPr>
        </p:nvSpPr>
        <p:spPr>
          <a:xfrm>
            <a:off x="6237242" y="1632856"/>
            <a:ext cx="5138474" cy="4695955"/>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0"/>
              </a:spcBef>
              <a:spcAft>
                <a:spcPts val="0"/>
              </a:spcAft>
              <a:buClr>
                <a:srgbClr val="303030"/>
              </a:buClr>
              <a:buSzPts val="1800"/>
              <a:buNone/>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Key Message - Navy">
  <p:cSld name="Key Message - Navy">
    <p:bg>
      <p:bgPr>
        <a:solidFill>
          <a:schemeClr val="accent1"/>
        </a:solidFill>
        <a:effectLst/>
      </p:bgPr>
    </p:bg>
    <p:spTree>
      <p:nvGrpSpPr>
        <p:cNvPr id="1" name="Shape 36"/>
        <p:cNvGrpSpPr/>
        <p:nvPr/>
      </p:nvGrpSpPr>
      <p:grpSpPr>
        <a:xfrm>
          <a:off x="0" y="0"/>
          <a:ext cx="0" cy="0"/>
          <a:chOff x="0" y="0"/>
          <a:chExt cx="0" cy="0"/>
        </a:xfrm>
      </p:grpSpPr>
      <p:sp>
        <p:nvSpPr>
          <p:cNvPr id="37" name="Google Shape;37;p94"/>
          <p:cNvSpPr txBox="1">
            <a:spLocks noGrp="1"/>
          </p:cNvSpPr>
          <p:nvPr>
            <p:ph type="title"/>
          </p:nvPr>
        </p:nvSpPr>
        <p:spPr>
          <a:xfrm>
            <a:off x="1897039" y="2661409"/>
            <a:ext cx="8659504"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Gill San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4"/>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39" name="Google Shape;39;p94"/>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43A5B"/>
                </a:solidFill>
                <a:latin typeface="Gill Sans"/>
                <a:ea typeface="Gill Sans"/>
                <a:cs typeface="Gill Sans"/>
                <a:sym typeface="Gill Sans"/>
              </a:rPr>
              <a:t>‹#›</a:t>
            </a:fld>
            <a:endParaRPr sz="1200" b="1" i="0" u="none" strike="noStrike" cap="none">
              <a:solidFill>
                <a:srgbClr val="043A5B"/>
              </a:solidFill>
              <a:latin typeface="Gill Sans"/>
              <a:ea typeface="Gill Sans"/>
              <a:cs typeface="Gill Sans"/>
              <a:sym typeface="Gill Sans"/>
            </a:endParaRPr>
          </a:p>
        </p:txBody>
      </p:sp>
    </p:spTree>
    <p:extLst>
      <p:ext uri="{BB962C8B-B14F-4D97-AF65-F5344CB8AC3E}">
        <p14:creationId xmlns:p14="http://schemas.microsoft.com/office/powerpoint/2010/main" val="34786643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48"/>
        <p:cNvGrpSpPr/>
        <p:nvPr/>
      </p:nvGrpSpPr>
      <p:grpSpPr>
        <a:xfrm>
          <a:off x="0" y="0"/>
          <a:ext cx="0" cy="0"/>
          <a:chOff x="0" y="0"/>
          <a:chExt cx="0" cy="0"/>
        </a:xfrm>
      </p:grpSpPr>
      <p:sp>
        <p:nvSpPr>
          <p:cNvPr id="49" name="Google Shape;49;p153"/>
          <p:cNvSpPr/>
          <p:nvPr/>
        </p:nvSpPr>
        <p:spPr>
          <a:xfrm>
            <a:off x="-11876" y="-21771"/>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Narrow"/>
              <a:ea typeface="Arial Narrow"/>
              <a:cs typeface="Arial Narrow"/>
              <a:sym typeface="Arial Narrow"/>
            </a:endParaRPr>
          </a:p>
        </p:txBody>
      </p:sp>
      <p:sp>
        <p:nvSpPr>
          <p:cNvPr id="51" name="Google Shape;51;p153"/>
          <p:cNvSpPr/>
          <p:nvPr/>
        </p:nvSpPr>
        <p:spPr>
          <a:xfrm>
            <a:off x="-40277" y="-14456"/>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Gill Sans"/>
              <a:ea typeface="Gill Sans"/>
              <a:cs typeface="Gill Sans"/>
              <a:sym typeface="Gill Sans"/>
            </a:endParaRPr>
          </a:p>
        </p:txBody>
      </p:sp>
      <p:sp>
        <p:nvSpPr>
          <p:cNvPr id="52" name="Google Shape;52;p153"/>
          <p:cNvSpPr txBox="1"/>
          <p:nvPr/>
        </p:nvSpPr>
        <p:spPr>
          <a:xfrm>
            <a:off x="690534" y="3687159"/>
            <a:ext cx="5293165"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Gill Sans"/>
                <a:ea typeface="Gill Sans"/>
                <a:cs typeface="Gill Sans"/>
                <a:sym typeface="Gill Sans"/>
              </a:rPr>
              <a:t>Breakthrough RESEARCH catalyzes social and behavior change (SBC) by conducting state-of-the-art research and evaluation and promoting evidence-based solutions to improve health and development programs around the world. Breakthrough RESEARCH is a consortium led by the Population Council in partnership with Avenir Health, ideas42, Institute for Reproductive Health at Georgetown University, Population Reference Bureau, and Tulane University.</a:t>
            </a:r>
            <a:endParaRPr sz="1400" b="0" i="0" u="none" strike="noStrike" cap="none">
              <a:solidFill>
                <a:srgbClr val="000000"/>
              </a:solidFill>
              <a:latin typeface="Arial"/>
              <a:ea typeface="Arial"/>
              <a:cs typeface="Arial"/>
              <a:sym typeface="Arial"/>
            </a:endParaRPr>
          </a:p>
        </p:txBody>
      </p:sp>
      <p:sp>
        <p:nvSpPr>
          <p:cNvPr id="53" name="Google Shape;53;p153"/>
          <p:cNvSpPr txBox="1"/>
          <p:nvPr/>
        </p:nvSpPr>
        <p:spPr>
          <a:xfrm>
            <a:off x="4449614" y="252154"/>
            <a:ext cx="3068171"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lt1"/>
                </a:solidFill>
                <a:latin typeface="Gill Sans"/>
                <a:ea typeface="Gill Sans"/>
                <a:cs typeface="Gill Sans"/>
                <a:sym typeface="Gill Sans"/>
              </a:rPr>
              <a:t>THANK  YOU</a:t>
            </a:r>
            <a:endParaRPr sz="4000" b="0" i="0" u="none" strike="noStrike" cap="none" dirty="0">
              <a:solidFill>
                <a:schemeClr val="lt1"/>
              </a:solidFill>
              <a:latin typeface="Gill Sans"/>
              <a:ea typeface="Gill Sans"/>
              <a:cs typeface="Gill Sans"/>
              <a:sym typeface="Gill Sans"/>
            </a:endParaRPr>
          </a:p>
        </p:txBody>
      </p:sp>
      <p:sp>
        <p:nvSpPr>
          <p:cNvPr id="54" name="Google Shape;54;p153"/>
          <p:cNvSpPr/>
          <p:nvPr/>
        </p:nvSpPr>
        <p:spPr>
          <a:xfrm>
            <a:off x="6706879" y="3712466"/>
            <a:ext cx="4931391"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Gill Sans"/>
                <a:ea typeface="Gill Sans"/>
                <a:cs typeface="Gill Sans"/>
                <a:sym typeface="Gill Sans"/>
              </a:rPr>
              <a:t>Breakthrough RESEARCH is made possible by the generous support of the American people through the United States Agency for International Development (USAID) under the terms of cooperative agreement no. AID-OAA-A-17-00018. The contents of this document are the sole responsibility of the Breakthrough RESEARCH and Population Council and do not necessarily reflect the views of USAID or the United States Government.</a:t>
            </a:r>
            <a:endParaRPr sz="1400" b="0" i="0" u="none" strike="noStrike" cap="none">
              <a:solidFill>
                <a:srgbClr val="000000"/>
              </a:solidFill>
              <a:latin typeface="Arial"/>
              <a:ea typeface="Arial"/>
              <a:cs typeface="Arial"/>
              <a:sym typeface="Arial"/>
            </a:endParaRPr>
          </a:p>
        </p:txBody>
      </p:sp>
      <p:sp>
        <p:nvSpPr>
          <p:cNvPr id="55" name="Google Shape;55;p153"/>
          <p:cNvSpPr txBox="1">
            <a:spLocks noGrp="1"/>
          </p:cNvSpPr>
          <p:nvPr>
            <p:ph type="body" idx="1"/>
          </p:nvPr>
        </p:nvSpPr>
        <p:spPr>
          <a:xfrm>
            <a:off x="3230974" y="1016547"/>
            <a:ext cx="5505450" cy="711382"/>
          </a:xfrm>
          <a:prstGeom prst="rect">
            <a:avLst/>
          </a:prstGeom>
          <a:noFill/>
          <a:ln>
            <a:noFill/>
          </a:ln>
        </p:spPr>
        <p:txBody>
          <a:bodyPr spcFirstLastPara="1" wrap="square" lIns="91425" tIns="45700" rIns="91425" bIns="45700" anchor="t" anchorCtr="0">
            <a:noAutofit/>
          </a:bodyPr>
          <a:lstStyle>
            <a:lvl1pPr marL="457200" lvl="0" indent="-228600" algn="ctr">
              <a:lnSpc>
                <a:spcPct val="110000"/>
              </a:lnSpc>
              <a:spcBef>
                <a:spcPts val="0"/>
              </a:spcBef>
              <a:spcAft>
                <a:spcPts val="0"/>
              </a:spcAft>
              <a:buSzPts val="2800"/>
              <a:buNone/>
              <a:defRPr sz="1800">
                <a:solidFill>
                  <a:schemeClr val="lt1"/>
                </a:solidFill>
                <a:latin typeface="Gill Sans"/>
                <a:ea typeface="Gill Sans"/>
                <a:cs typeface="Gill Sans"/>
                <a:sym typeface="Gill Sans"/>
              </a:defRPr>
            </a:lvl1pPr>
            <a:lvl2pPr marL="914400" lvl="1" indent="-388619" algn="l">
              <a:lnSpc>
                <a:spcPct val="110000"/>
              </a:lnSpc>
              <a:spcBef>
                <a:spcPts val="1600"/>
              </a:spcBef>
              <a:spcAft>
                <a:spcPts val="0"/>
              </a:spcAft>
              <a:buSzPts val="2520"/>
              <a:buChar char="•"/>
              <a:defRPr/>
            </a:lvl2pPr>
            <a:lvl3pPr marL="1371600" lvl="2" indent="-365760" algn="l">
              <a:lnSpc>
                <a:spcPct val="110000"/>
              </a:lnSpc>
              <a:spcBef>
                <a:spcPts val="1000"/>
              </a:spcBef>
              <a:spcAft>
                <a:spcPts val="0"/>
              </a:spcAft>
              <a:buSzPts val="2160"/>
              <a:buChar char="•"/>
              <a:defRPr/>
            </a:lvl3pPr>
            <a:lvl4pPr marL="1828800" lvl="3" indent="-342900" algn="l">
              <a:lnSpc>
                <a:spcPct val="110000"/>
              </a:lnSpc>
              <a:spcBef>
                <a:spcPts val="1000"/>
              </a:spcBef>
              <a:spcAft>
                <a:spcPts val="0"/>
              </a:spcAft>
              <a:buSzPts val="180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56" name="Google Shape;56;p153"/>
          <p:cNvSpPr/>
          <p:nvPr/>
        </p:nvSpPr>
        <p:spPr>
          <a:xfrm>
            <a:off x="2896086" y="2950456"/>
            <a:ext cx="60960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a:solidFill>
                  <a:schemeClr val="lt1"/>
                </a:solidFill>
                <a:latin typeface="Gill Sans"/>
                <a:ea typeface="Gill Sans"/>
                <a:cs typeface="Gill Sans"/>
                <a:sym typeface="Gill Sans"/>
              </a:rPr>
              <a:t>https://breakthroughactionandresearch.org/ </a:t>
            </a:r>
            <a:endParaRPr sz="1400" b="0" i="0" u="none" strike="noStrike" cap="none">
              <a:solidFill>
                <a:srgbClr val="000000"/>
              </a:solidFill>
              <a:latin typeface="Arial"/>
              <a:ea typeface="Arial"/>
              <a:cs typeface="Arial"/>
              <a:sym typeface="Arial"/>
            </a:endParaRPr>
          </a:p>
        </p:txBody>
      </p:sp>
      <p:grpSp>
        <p:nvGrpSpPr>
          <p:cNvPr id="57" name="Google Shape;57;p153"/>
          <p:cNvGrpSpPr/>
          <p:nvPr/>
        </p:nvGrpSpPr>
        <p:grpSpPr>
          <a:xfrm>
            <a:off x="4757588" y="2066778"/>
            <a:ext cx="2145213" cy="756606"/>
            <a:chOff x="5235690" y="4612779"/>
            <a:chExt cx="2145213" cy="756606"/>
          </a:xfrm>
        </p:grpSpPr>
        <p:sp>
          <p:nvSpPr>
            <p:cNvPr id="58" name="Google Shape;58;p153"/>
            <p:cNvSpPr txBox="1"/>
            <p:nvPr/>
          </p:nvSpPr>
          <p:spPr>
            <a:xfrm>
              <a:off x="5235690" y="5030831"/>
              <a:ext cx="214521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accent3"/>
                  </a:solidFill>
                  <a:latin typeface="Gill Sans"/>
                  <a:ea typeface="Gill Sans"/>
                  <a:cs typeface="Gill Sans"/>
                  <a:sym typeface="Gill Sans"/>
                </a:rPr>
                <a:t>@Breakthrough_AR</a:t>
              </a:r>
              <a:endParaRPr sz="1600" b="0" i="0" u="none" strike="noStrike" cap="none">
                <a:solidFill>
                  <a:schemeClr val="accent3"/>
                </a:solidFill>
                <a:latin typeface="Gill Sans"/>
                <a:ea typeface="Gill Sans"/>
                <a:cs typeface="Gill Sans"/>
                <a:sym typeface="Gill Sans"/>
              </a:endParaRPr>
            </a:p>
          </p:txBody>
        </p:sp>
        <p:sp>
          <p:nvSpPr>
            <p:cNvPr id="59" name="Google Shape;59;p153"/>
            <p:cNvSpPr/>
            <p:nvPr/>
          </p:nvSpPr>
          <p:spPr>
            <a:xfrm>
              <a:off x="6144880" y="4612779"/>
              <a:ext cx="326832" cy="326832"/>
            </a:xfrm>
            <a:custGeom>
              <a:avLst/>
              <a:gdLst/>
              <a:ahLst/>
              <a:cxnLst/>
              <a:rect l="l" t="t"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accent3"/>
            </a:solidFill>
            <a:ln w="12700" cap="flat" cmpd="sng">
              <a:solidFill>
                <a:schemeClr val="accent3"/>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Gill Sans"/>
                <a:ea typeface="Gill Sans"/>
                <a:cs typeface="Gill Sans"/>
                <a:sym typeface="Gill Sans"/>
              </a:endParaRPr>
            </a:p>
          </p:txBody>
        </p:sp>
      </p:grpSp>
      <p:grpSp>
        <p:nvGrpSpPr>
          <p:cNvPr id="60" name="Google Shape;60;p153"/>
          <p:cNvGrpSpPr/>
          <p:nvPr/>
        </p:nvGrpSpPr>
        <p:grpSpPr>
          <a:xfrm>
            <a:off x="2896086" y="2072294"/>
            <a:ext cx="1822666" cy="754071"/>
            <a:chOff x="3230974" y="4618295"/>
            <a:chExt cx="1822666" cy="754071"/>
          </a:xfrm>
        </p:grpSpPr>
        <p:sp>
          <p:nvSpPr>
            <p:cNvPr id="61" name="Google Shape;61;p153"/>
            <p:cNvSpPr txBox="1"/>
            <p:nvPr/>
          </p:nvSpPr>
          <p:spPr>
            <a:xfrm>
              <a:off x="3230974" y="5033812"/>
              <a:ext cx="182266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accent2"/>
                  </a:solidFill>
                  <a:latin typeface="Gill Sans"/>
                  <a:ea typeface="Gill Sans"/>
                  <a:cs typeface="Gill Sans"/>
                  <a:sym typeface="Gill Sans"/>
                </a:rPr>
                <a:t>BreakthroughAR</a:t>
              </a:r>
              <a:endParaRPr sz="1600" b="0" i="0" u="none" strike="noStrike" cap="none">
                <a:solidFill>
                  <a:schemeClr val="accent2"/>
                </a:solidFill>
                <a:latin typeface="Gill Sans"/>
                <a:ea typeface="Gill Sans"/>
                <a:cs typeface="Gill Sans"/>
                <a:sym typeface="Gill Sans"/>
              </a:endParaRPr>
            </a:p>
          </p:txBody>
        </p:sp>
        <p:sp>
          <p:nvSpPr>
            <p:cNvPr id="62" name="Google Shape;62;p153"/>
            <p:cNvSpPr/>
            <p:nvPr/>
          </p:nvSpPr>
          <p:spPr>
            <a:xfrm>
              <a:off x="3978891" y="4618295"/>
              <a:ext cx="326832" cy="326832"/>
            </a:xfrm>
            <a:custGeom>
              <a:avLst/>
              <a:gdLst/>
              <a:ahLst/>
              <a:cxnLst/>
              <a:rect l="l" t="t"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2"/>
            </a:solid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Gill Sans"/>
                <a:ea typeface="Gill Sans"/>
                <a:cs typeface="Gill Sans"/>
                <a:sym typeface="Gill Sans"/>
              </a:endParaRPr>
            </a:p>
          </p:txBody>
        </p:sp>
      </p:grpSp>
      <p:grpSp>
        <p:nvGrpSpPr>
          <p:cNvPr id="63" name="Google Shape;63;p153"/>
          <p:cNvGrpSpPr/>
          <p:nvPr/>
        </p:nvGrpSpPr>
        <p:grpSpPr>
          <a:xfrm>
            <a:off x="6986948" y="2089645"/>
            <a:ext cx="2145213" cy="756863"/>
            <a:chOff x="7276525" y="4612521"/>
            <a:chExt cx="2145213" cy="756863"/>
          </a:xfrm>
        </p:grpSpPr>
        <p:sp>
          <p:nvSpPr>
            <p:cNvPr id="64" name="Google Shape;64;p153"/>
            <p:cNvSpPr/>
            <p:nvPr/>
          </p:nvSpPr>
          <p:spPr>
            <a:xfrm>
              <a:off x="8185715" y="4612521"/>
              <a:ext cx="326832" cy="326832"/>
            </a:xfrm>
            <a:custGeom>
              <a:avLst/>
              <a:gdLst/>
              <a:ahLst/>
              <a:cxnLst/>
              <a:rect l="l" t="t"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accent6"/>
            </a:solidFill>
            <a:ln>
              <a:noFill/>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Gill Sans"/>
                <a:ea typeface="Gill Sans"/>
                <a:cs typeface="Gill Sans"/>
                <a:sym typeface="Gill Sans"/>
              </a:endParaRPr>
            </a:p>
          </p:txBody>
        </p:sp>
        <p:sp>
          <p:nvSpPr>
            <p:cNvPr id="65" name="Google Shape;65;p153"/>
            <p:cNvSpPr txBox="1"/>
            <p:nvPr/>
          </p:nvSpPr>
          <p:spPr>
            <a:xfrm>
              <a:off x="7276525" y="5030830"/>
              <a:ext cx="214521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accent6"/>
                  </a:solidFill>
                  <a:latin typeface="Gill Sans"/>
                  <a:ea typeface="Gill Sans"/>
                  <a:cs typeface="Gill Sans"/>
                  <a:sym typeface="Gill Sans"/>
                </a:rPr>
                <a:t>Breakthrough_AR</a:t>
              </a:r>
              <a:endParaRPr sz="1600" b="0" i="0" u="none" strike="noStrike" cap="none">
                <a:solidFill>
                  <a:schemeClr val="accent6"/>
                </a:solidFill>
                <a:latin typeface="Gill Sans"/>
                <a:ea typeface="Gill Sans"/>
                <a:cs typeface="Gill Sans"/>
                <a:sym typeface="Gill Sans"/>
              </a:endParaRPr>
            </a:p>
          </p:txBody>
        </p:sp>
      </p:grpSp>
      <p:pic>
        <p:nvPicPr>
          <p:cNvPr id="20" name="Google Shape;20;p42">
            <a:extLst>
              <a:ext uri="{FF2B5EF4-FFF2-40B4-BE49-F238E27FC236}">
                <a16:creationId xmlns:a16="http://schemas.microsoft.com/office/drawing/2014/main" id="{FBD5502D-40EF-460F-A2E9-215CC59993D9}"/>
              </a:ext>
            </a:extLst>
          </p:cNvPr>
          <p:cNvPicPr preferRelativeResize="0"/>
          <p:nvPr userDrawn="1"/>
        </p:nvPicPr>
        <p:blipFill rotWithShape="1">
          <a:blip r:embed="rId2">
            <a:alphaModFix/>
          </a:blip>
          <a:srcRect/>
          <a:stretch/>
        </p:blipFill>
        <p:spPr>
          <a:xfrm>
            <a:off x="990686" y="5728491"/>
            <a:ext cx="2593535" cy="1006292"/>
          </a:xfrm>
          <a:prstGeom prst="rect">
            <a:avLst/>
          </a:prstGeom>
          <a:noFill/>
          <a:ln>
            <a:noFill/>
          </a:ln>
        </p:spPr>
      </p:pic>
      <p:pic>
        <p:nvPicPr>
          <p:cNvPr id="21" name="Google Shape;22;p42" descr="A close up of a logo&#10;&#10;Description automatically generated">
            <a:extLst>
              <a:ext uri="{FF2B5EF4-FFF2-40B4-BE49-F238E27FC236}">
                <a16:creationId xmlns:a16="http://schemas.microsoft.com/office/drawing/2014/main" id="{A51DCBD6-D333-49BF-8A31-BFD9D9CB21DB}"/>
              </a:ext>
            </a:extLst>
          </p:cNvPr>
          <p:cNvPicPr preferRelativeResize="0"/>
          <p:nvPr userDrawn="1"/>
        </p:nvPicPr>
        <p:blipFill rotWithShape="1">
          <a:blip r:embed="rId3">
            <a:alphaModFix/>
          </a:blip>
          <a:srcRect/>
          <a:stretch/>
        </p:blipFill>
        <p:spPr>
          <a:xfrm>
            <a:off x="8280516" y="5715646"/>
            <a:ext cx="2825262" cy="1031982"/>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 No Picture - White">
  <p:cSld name="1_Title Slide - No Picture - White">
    <p:spTree>
      <p:nvGrpSpPr>
        <p:cNvPr id="1" name="Shape 67"/>
        <p:cNvGrpSpPr/>
        <p:nvPr/>
      </p:nvGrpSpPr>
      <p:grpSpPr>
        <a:xfrm>
          <a:off x="0" y="0"/>
          <a:ext cx="0" cy="0"/>
          <a:chOff x="0" y="0"/>
          <a:chExt cx="0" cy="0"/>
        </a:xfrm>
      </p:grpSpPr>
      <p:sp>
        <p:nvSpPr>
          <p:cNvPr id="68" name="Google Shape;68;p74"/>
          <p:cNvSpPr txBox="1">
            <a:spLocks noGrp="1"/>
          </p:cNvSpPr>
          <p:nvPr>
            <p:ph type="body" idx="1"/>
          </p:nvPr>
        </p:nvSpPr>
        <p:spPr>
          <a:xfrm>
            <a:off x="1285692" y="249904"/>
            <a:ext cx="9602702" cy="284265"/>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dk1"/>
              </a:buClr>
              <a:buSzPts val="1400"/>
              <a:buFont typeface="Gill Sans"/>
              <a:buNone/>
              <a:defRPr sz="14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74"/>
          <p:cNvSpPr txBox="1">
            <a:spLocks noGrp="1"/>
          </p:cNvSpPr>
          <p:nvPr>
            <p:ph type="body" idx="2"/>
          </p:nvPr>
        </p:nvSpPr>
        <p:spPr>
          <a:xfrm>
            <a:off x="4422314" y="592167"/>
            <a:ext cx="3329458" cy="230493"/>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dk1"/>
              </a:buClr>
              <a:buSzPts val="1400"/>
              <a:buFont typeface="Gill Sans"/>
              <a:buNone/>
              <a:defRPr sz="14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74"/>
          <p:cNvSpPr txBox="1">
            <a:spLocks noGrp="1"/>
          </p:cNvSpPr>
          <p:nvPr>
            <p:ph type="body" idx="3"/>
          </p:nvPr>
        </p:nvSpPr>
        <p:spPr>
          <a:xfrm>
            <a:off x="1285692" y="969630"/>
            <a:ext cx="9602702" cy="2017803"/>
          </a:xfrm>
          <a:prstGeom prst="rect">
            <a:avLst/>
          </a:prstGeom>
          <a:noFill/>
          <a:ln>
            <a:noFill/>
          </a:ln>
        </p:spPr>
        <p:txBody>
          <a:bodyPr spcFirstLastPara="1" wrap="square" lIns="91425" tIns="45700" rIns="91425" bIns="45700" anchor="b" anchorCtr="0">
            <a:noAutofit/>
          </a:bodyPr>
          <a:lstStyle>
            <a:lvl1pPr marL="457200" lvl="0" indent="-228600" algn="ctr">
              <a:lnSpc>
                <a:spcPct val="110000"/>
              </a:lnSpc>
              <a:spcBef>
                <a:spcPts val="0"/>
              </a:spcBef>
              <a:spcAft>
                <a:spcPts val="0"/>
              </a:spcAft>
              <a:buClr>
                <a:schemeClr val="accent1"/>
              </a:buClr>
              <a:buSzPts val="7200"/>
              <a:buFont typeface="Gill Sans"/>
              <a:buNone/>
              <a:defRPr sz="7200" b="1" i="0">
                <a:solidFill>
                  <a:schemeClr val="accen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74"/>
          <p:cNvSpPr txBox="1">
            <a:spLocks noGrp="1"/>
          </p:cNvSpPr>
          <p:nvPr>
            <p:ph type="body" idx="4"/>
          </p:nvPr>
        </p:nvSpPr>
        <p:spPr>
          <a:xfrm>
            <a:off x="1285692" y="3055331"/>
            <a:ext cx="9602702" cy="1301089"/>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chemeClr val="accent1"/>
              </a:buClr>
              <a:buSzPts val="4000"/>
              <a:buFont typeface="Gill Sans"/>
              <a:buNone/>
              <a:defRPr sz="4000" b="1" i="0">
                <a:solidFill>
                  <a:schemeClr val="accen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74"/>
          <p:cNvSpPr txBox="1">
            <a:spLocks noGrp="1"/>
          </p:cNvSpPr>
          <p:nvPr>
            <p:ph type="body" idx="5"/>
          </p:nvPr>
        </p:nvSpPr>
        <p:spPr>
          <a:xfrm>
            <a:off x="1285692" y="4736519"/>
            <a:ext cx="9602702" cy="430476"/>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accent4"/>
              </a:buClr>
              <a:buSzPts val="2400"/>
              <a:buFont typeface="Arial"/>
              <a:buNone/>
              <a:defRPr sz="2400" b="0" i="0">
                <a:solidFill>
                  <a:schemeClr val="accent4"/>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74"/>
          <p:cNvSpPr txBox="1">
            <a:spLocks noGrp="1"/>
          </p:cNvSpPr>
          <p:nvPr>
            <p:ph type="body" idx="6"/>
          </p:nvPr>
        </p:nvSpPr>
        <p:spPr>
          <a:xfrm>
            <a:off x="1285692" y="5189493"/>
            <a:ext cx="9602702" cy="255567"/>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accent4"/>
              </a:buClr>
              <a:buSzPts val="1600"/>
              <a:buFont typeface="Gill Sans"/>
              <a:buNone/>
              <a:defRPr sz="1600" b="0" i="0">
                <a:solidFill>
                  <a:schemeClr val="accent4"/>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 name="Google Shape;74;p74"/>
          <p:cNvPicPr preferRelativeResize="0"/>
          <p:nvPr/>
        </p:nvPicPr>
        <p:blipFill rotWithShape="1">
          <a:blip r:embed="rId2">
            <a:alphaModFix/>
          </a:blip>
          <a:srcRect/>
          <a:stretch/>
        </p:blipFill>
        <p:spPr>
          <a:xfrm>
            <a:off x="990686" y="5736236"/>
            <a:ext cx="2593535" cy="1006292"/>
          </a:xfrm>
          <a:prstGeom prst="rect">
            <a:avLst/>
          </a:prstGeom>
          <a:noFill/>
          <a:ln>
            <a:noFill/>
          </a:ln>
        </p:spPr>
      </p:pic>
      <p:sp>
        <p:nvSpPr>
          <p:cNvPr id="75" name="Google Shape;75;p74"/>
          <p:cNvSpPr>
            <a:spLocks noGrp="1"/>
          </p:cNvSpPr>
          <p:nvPr>
            <p:ph type="pic" idx="7"/>
          </p:nvPr>
        </p:nvSpPr>
        <p:spPr>
          <a:xfrm>
            <a:off x="4831087" y="5871021"/>
            <a:ext cx="2546350" cy="777903"/>
          </a:xfrm>
          <a:prstGeom prst="rect">
            <a:avLst/>
          </a:prstGeom>
          <a:noFill/>
          <a:ln>
            <a:noFill/>
          </a:ln>
        </p:spPr>
        <p:txBody>
          <a:bodyPr spcFirstLastPara="1" wrap="square" lIns="91425" tIns="45700" rIns="91425" bIns="45700" anchor="ctr" anchorCtr="0">
            <a:noAutofit/>
          </a:bodyPr>
          <a:lstStyle>
            <a:lvl1pPr marR="0" lvl="0" algn="ctr" rtl="0">
              <a:lnSpc>
                <a:spcPct val="110000"/>
              </a:lnSpc>
              <a:spcBef>
                <a:spcPts val="0"/>
              </a:spcBef>
              <a:spcAft>
                <a:spcPts val="0"/>
              </a:spcAft>
              <a:buClr>
                <a:srgbClr val="303030"/>
              </a:buClr>
              <a:buSzPts val="1200"/>
              <a:buFont typeface="Gill Sans"/>
              <a:buNone/>
              <a:defRPr sz="12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pic>
        <p:nvPicPr>
          <p:cNvPr id="76" name="Google Shape;76;p74" descr="A close up of a logo&#10;&#10;Description automatically generated"/>
          <p:cNvPicPr preferRelativeResize="0"/>
          <p:nvPr/>
        </p:nvPicPr>
        <p:blipFill rotWithShape="1">
          <a:blip r:embed="rId3">
            <a:alphaModFix/>
          </a:blip>
          <a:srcRect/>
          <a:stretch/>
        </p:blipFill>
        <p:spPr>
          <a:xfrm>
            <a:off x="8280516" y="5723391"/>
            <a:ext cx="2825262" cy="1031982"/>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With Picture - White">
  <p:cSld name="Title Slide - With Picture - White">
    <p:bg>
      <p:bgPr>
        <a:solidFill>
          <a:schemeClr val="lt1"/>
        </a:solidFill>
        <a:effectLst/>
      </p:bgPr>
    </p:bg>
    <p:spTree>
      <p:nvGrpSpPr>
        <p:cNvPr id="1" name="Shape 77"/>
        <p:cNvGrpSpPr/>
        <p:nvPr/>
      </p:nvGrpSpPr>
      <p:grpSpPr>
        <a:xfrm>
          <a:off x="0" y="0"/>
          <a:ext cx="0" cy="0"/>
          <a:chOff x="0" y="0"/>
          <a:chExt cx="0" cy="0"/>
        </a:xfrm>
      </p:grpSpPr>
      <p:sp>
        <p:nvSpPr>
          <p:cNvPr id="78" name="Google Shape;78;p75"/>
          <p:cNvSpPr txBox="1">
            <a:spLocks noGrp="1"/>
          </p:cNvSpPr>
          <p:nvPr>
            <p:ph type="body" idx="1"/>
          </p:nvPr>
        </p:nvSpPr>
        <p:spPr>
          <a:xfrm>
            <a:off x="378544" y="263471"/>
            <a:ext cx="6420901" cy="284265"/>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dk2"/>
              </a:buClr>
              <a:buSzPts val="1400"/>
              <a:buFont typeface="Gill Sans"/>
              <a:buNone/>
              <a:defRPr sz="1400" b="1" i="0">
                <a:solidFill>
                  <a:schemeClr val="dk2"/>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5"/>
          <p:cNvSpPr txBox="1">
            <a:spLocks noGrp="1"/>
          </p:cNvSpPr>
          <p:nvPr>
            <p:ph type="body" idx="2"/>
          </p:nvPr>
        </p:nvSpPr>
        <p:spPr>
          <a:xfrm>
            <a:off x="2475863" y="605734"/>
            <a:ext cx="2226261" cy="230493"/>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rgbClr val="919191"/>
              </a:buClr>
              <a:buSzPts val="1400"/>
              <a:buFont typeface="Gill Sans"/>
              <a:buNone/>
              <a:defRPr sz="1400" b="1" i="0">
                <a:solidFill>
                  <a:srgbClr val="91919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75"/>
          <p:cNvSpPr txBox="1">
            <a:spLocks noGrp="1"/>
          </p:cNvSpPr>
          <p:nvPr>
            <p:ph type="body" idx="3"/>
          </p:nvPr>
        </p:nvSpPr>
        <p:spPr>
          <a:xfrm>
            <a:off x="378544" y="1054447"/>
            <a:ext cx="6420901" cy="1869227"/>
          </a:xfrm>
          <a:prstGeom prst="rect">
            <a:avLst/>
          </a:prstGeom>
          <a:noFill/>
          <a:ln>
            <a:noFill/>
          </a:ln>
        </p:spPr>
        <p:txBody>
          <a:bodyPr spcFirstLastPara="1" wrap="square" lIns="91425" tIns="45700" rIns="91425" bIns="45700" anchor="b" anchorCtr="0">
            <a:noAutofit/>
          </a:bodyPr>
          <a:lstStyle>
            <a:lvl1pPr marL="457200" lvl="0" indent="-228600" algn="ctr">
              <a:lnSpc>
                <a:spcPct val="110000"/>
              </a:lnSpc>
              <a:spcBef>
                <a:spcPts val="0"/>
              </a:spcBef>
              <a:spcAft>
                <a:spcPts val="0"/>
              </a:spcAft>
              <a:buClr>
                <a:schemeClr val="accent1"/>
              </a:buClr>
              <a:buSzPts val="6200"/>
              <a:buFont typeface="Gill Sans"/>
              <a:buNone/>
              <a:defRPr sz="6200" b="1" i="0">
                <a:solidFill>
                  <a:schemeClr val="accent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5"/>
          <p:cNvSpPr txBox="1">
            <a:spLocks noGrp="1"/>
          </p:cNvSpPr>
          <p:nvPr>
            <p:ph type="body" idx="4"/>
          </p:nvPr>
        </p:nvSpPr>
        <p:spPr>
          <a:xfrm>
            <a:off x="378544" y="3047668"/>
            <a:ext cx="6420901" cy="1393570"/>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0"/>
              </a:spcBef>
              <a:spcAft>
                <a:spcPts val="0"/>
              </a:spcAft>
              <a:buClr>
                <a:schemeClr val="dk1"/>
              </a:buClr>
              <a:buSzPts val="4000"/>
              <a:buFont typeface="Gill Sans"/>
              <a:buNone/>
              <a:defRPr sz="4000" b="1" i="0">
                <a:solidFill>
                  <a:schemeClr val="dk1"/>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 name="Google Shape;82;p75"/>
          <p:cNvPicPr preferRelativeResize="0"/>
          <p:nvPr/>
        </p:nvPicPr>
        <p:blipFill rotWithShape="1">
          <a:blip r:embed="rId2">
            <a:alphaModFix/>
          </a:blip>
          <a:srcRect/>
          <a:stretch/>
        </p:blipFill>
        <p:spPr>
          <a:xfrm>
            <a:off x="4701244" y="5714487"/>
            <a:ext cx="2206528" cy="806762"/>
          </a:xfrm>
          <a:prstGeom prst="rect">
            <a:avLst/>
          </a:prstGeom>
          <a:noFill/>
          <a:ln>
            <a:noFill/>
          </a:ln>
        </p:spPr>
      </p:pic>
      <p:sp>
        <p:nvSpPr>
          <p:cNvPr id="83" name="Google Shape;83;p75"/>
          <p:cNvSpPr txBox="1">
            <a:spLocks noGrp="1"/>
          </p:cNvSpPr>
          <p:nvPr>
            <p:ph type="body" idx="5"/>
          </p:nvPr>
        </p:nvSpPr>
        <p:spPr>
          <a:xfrm>
            <a:off x="378544" y="4735914"/>
            <a:ext cx="6420901" cy="430476"/>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accent4"/>
              </a:buClr>
              <a:buSzPts val="2400"/>
              <a:buFont typeface="Arial"/>
              <a:buNone/>
              <a:defRPr sz="2400" b="0" i="0">
                <a:solidFill>
                  <a:schemeClr val="accent4"/>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75"/>
          <p:cNvSpPr txBox="1">
            <a:spLocks noGrp="1"/>
          </p:cNvSpPr>
          <p:nvPr>
            <p:ph type="body" idx="6"/>
          </p:nvPr>
        </p:nvSpPr>
        <p:spPr>
          <a:xfrm>
            <a:off x="378544" y="5188888"/>
            <a:ext cx="6420901" cy="255567"/>
          </a:xfrm>
          <a:prstGeom prst="rect">
            <a:avLst/>
          </a:prstGeom>
          <a:noFill/>
          <a:ln>
            <a:noFill/>
          </a:ln>
        </p:spPr>
        <p:txBody>
          <a:bodyPr spcFirstLastPara="1" wrap="square" lIns="91425" tIns="45700" rIns="91425" bIns="45700" anchor="ctr" anchorCtr="0">
            <a:noAutofit/>
          </a:bodyPr>
          <a:lstStyle>
            <a:lvl1pPr marL="457200" lvl="0" indent="-228600" algn="ctr">
              <a:lnSpc>
                <a:spcPct val="110000"/>
              </a:lnSpc>
              <a:spcBef>
                <a:spcPts val="0"/>
              </a:spcBef>
              <a:spcAft>
                <a:spcPts val="0"/>
              </a:spcAft>
              <a:buClr>
                <a:schemeClr val="accent4"/>
              </a:buClr>
              <a:buSzPts val="1600"/>
              <a:buFont typeface="Gill Sans"/>
              <a:buNone/>
              <a:defRPr sz="1600" b="0" i="0">
                <a:solidFill>
                  <a:schemeClr val="accent4"/>
                </a:solidFill>
                <a:latin typeface="Gill Sans"/>
                <a:ea typeface="Gill Sans"/>
                <a:cs typeface="Gill Sans"/>
                <a:sym typeface="Gill Sans"/>
              </a:defRPr>
            </a:lvl1pPr>
            <a:lvl2pPr marL="914400" lvl="1" indent="-331469" algn="l">
              <a:lnSpc>
                <a:spcPct val="110000"/>
              </a:lnSpc>
              <a:spcBef>
                <a:spcPts val="160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75"/>
          <p:cNvSpPr/>
          <p:nvPr/>
        </p:nvSpPr>
        <p:spPr>
          <a:xfrm>
            <a:off x="-1177943" y="581891"/>
            <a:ext cx="457319" cy="457200"/>
          </a:xfrm>
          <a:prstGeom prst="rect">
            <a:avLst/>
          </a:prstGeom>
          <a:solidFill>
            <a:srgbClr val="F2F2F2"/>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Gill Sans"/>
                <a:ea typeface="Gill Sans"/>
                <a:cs typeface="Gill Sans"/>
                <a:sym typeface="Gill Sans"/>
              </a:rPr>
              <a:t>V</a:t>
            </a:r>
            <a:endParaRPr sz="1400" b="0" i="0" u="none" strike="noStrike" cap="none">
              <a:solidFill>
                <a:srgbClr val="000000"/>
              </a:solidFill>
              <a:latin typeface="Arial"/>
              <a:ea typeface="Arial"/>
              <a:cs typeface="Arial"/>
              <a:sym typeface="Arial"/>
            </a:endParaRPr>
          </a:p>
        </p:txBody>
      </p:sp>
      <p:pic>
        <p:nvPicPr>
          <p:cNvPr id="86" name="Google Shape;86;p75"/>
          <p:cNvPicPr preferRelativeResize="0"/>
          <p:nvPr/>
        </p:nvPicPr>
        <p:blipFill rotWithShape="1">
          <a:blip r:embed="rId3">
            <a:alphaModFix/>
          </a:blip>
          <a:srcRect/>
          <a:stretch/>
        </p:blipFill>
        <p:spPr>
          <a:xfrm>
            <a:off x="11824" y="5714487"/>
            <a:ext cx="2260883" cy="877223"/>
          </a:xfrm>
          <a:prstGeom prst="rect">
            <a:avLst/>
          </a:prstGeom>
          <a:noFill/>
          <a:ln>
            <a:noFill/>
          </a:ln>
        </p:spPr>
      </p:pic>
      <p:sp>
        <p:nvSpPr>
          <p:cNvPr id="87" name="Google Shape;87;p75"/>
          <p:cNvSpPr>
            <a:spLocks noGrp="1"/>
          </p:cNvSpPr>
          <p:nvPr>
            <p:ph type="pic" idx="7"/>
          </p:nvPr>
        </p:nvSpPr>
        <p:spPr>
          <a:xfrm>
            <a:off x="7130661" y="0"/>
            <a:ext cx="5061339" cy="68707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88" name="Google Shape;88;p75"/>
          <p:cNvSpPr>
            <a:spLocks noGrp="1"/>
          </p:cNvSpPr>
          <p:nvPr>
            <p:ph type="pic" idx="8"/>
          </p:nvPr>
        </p:nvSpPr>
        <p:spPr>
          <a:xfrm>
            <a:off x="2377102" y="5828681"/>
            <a:ext cx="2219748" cy="678127"/>
          </a:xfrm>
          <a:prstGeom prst="rect">
            <a:avLst/>
          </a:prstGeom>
          <a:noFill/>
          <a:ln>
            <a:noFill/>
          </a:ln>
        </p:spPr>
        <p:txBody>
          <a:bodyPr spcFirstLastPara="1" wrap="square" lIns="91425" tIns="45700" rIns="91425" bIns="45700" anchor="ctr" anchorCtr="0">
            <a:noAutofit/>
          </a:bodyPr>
          <a:lstStyle>
            <a:lvl1pPr marR="0" lvl="0" algn="ctr" rtl="0">
              <a:lnSpc>
                <a:spcPct val="110000"/>
              </a:lnSpc>
              <a:spcBef>
                <a:spcPts val="0"/>
              </a:spcBef>
              <a:spcAft>
                <a:spcPts val="0"/>
              </a:spcAft>
              <a:buClr>
                <a:srgbClr val="303030"/>
              </a:buClr>
              <a:buSzPts val="1200"/>
              <a:buFont typeface="Gill Sans"/>
              <a:buNone/>
              <a:defRPr sz="1200" b="0" i="0" u="none" strike="noStrike" cap="none">
                <a:solidFill>
                  <a:srgbClr val="303030"/>
                </a:solidFill>
                <a:latin typeface="Gill Sans"/>
                <a:ea typeface="Gill Sans"/>
                <a:cs typeface="Gill Sans"/>
                <a:sym typeface="Gill Sans"/>
              </a:defRPr>
            </a:lvl1pPr>
            <a:lvl2pPr marR="0" lvl="1"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R="0" lvl="2"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R="0" lvl="3"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R="0" lvl="4"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 - Navy">
  <p:cSld name="Divider Slide - Navy">
    <p:spTree>
      <p:nvGrpSpPr>
        <p:cNvPr id="1" name="Shape 89"/>
        <p:cNvGrpSpPr/>
        <p:nvPr/>
      </p:nvGrpSpPr>
      <p:grpSpPr>
        <a:xfrm>
          <a:off x="0" y="0"/>
          <a:ext cx="0" cy="0"/>
          <a:chOff x="0" y="0"/>
          <a:chExt cx="0" cy="0"/>
        </a:xfrm>
      </p:grpSpPr>
      <p:sp>
        <p:nvSpPr>
          <p:cNvPr id="90" name="Google Shape;90;p76"/>
          <p:cNvSpPr/>
          <p:nvPr/>
        </p:nvSpPr>
        <p:spPr>
          <a:xfrm>
            <a:off x="-11876" y="-21771"/>
            <a:ext cx="12232277" cy="5721927"/>
          </a:xfrm>
          <a:custGeom>
            <a:avLst/>
            <a:gdLst/>
            <a:ahLst/>
            <a:cxnLst/>
            <a:rect l="l" t="t" r="r" b="b"/>
            <a:pathLst>
              <a:path w="12259664" h="6746988" extrusionOk="0">
                <a:moveTo>
                  <a:pt x="11902" y="21771"/>
                </a:moveTo>
                <a:lnTo>
                  <a:pt x="12258453" y="0"/>
                </a:lnTo>
                <a:cubicBezTo>
                  <a:pt x="12267552" y="1951630"/>
                  <a:pt x="12222099" y="4272519"/>
                  <a:pt x="12231198" y="6224149"/>
                </a:cubicBezTo>
                <a:cubicBezTo>
                  <a:pt x="9318159" y="6747313"/>
                  <a:pt x="5451523" y="7005726"/>
                  <a:pt x="0" y="6382478"/>
                </a:cubicBezTo>
                <a:cubicBezTo>
                  <a:pt x="3967" y="4262242"/>
                  <a:pt x="7935" y="2142007"/>
                  <a:pt x="11902" y="217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Narrow"/>
              <a:ea typeface="Arial Narrow"/>
              <a:cs typeface="Arial Narrow"/>
              <a:sym typeface="Arial Narrow"/>
            </a:endParaRPr>
          </a:p>
        </p:txBody>
      </p:sp>
      <p:sp>
        <p:nvSpPr>
          <p:cNvPr id="91" name="Google Shape;91;p76"/>
          <p:cNvSpPr/>
          <p:nvPr/>
        </p:nvSpPr>
        <p:spPr>
          <a:xfrm>
            <a:off x="960838" y="3627586"/>
            <a:ext cx="11231162" cy="70653"/>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Gill Sans"/>
              <a:ea typeface="Gill Sans"/>
              <a:cs typeface="Gill Sans"/>
              <a:sym typeface="Gill Sans"/>
            </a:endParaRPr>
          </a:p>
        </p:txBody>
      </p:sp>
      <p:sp>
        <p:nvSpPr>
          <p:cNvPr id="92" name="Google Shape;92;p76"/>
          <p:cNvSpPr txBox="1">
            <a:spLocks noGrp="1"/>
          </p:cNvSpPr>
          <p:nvPr>
            <p:ph type="body" idx="1"/>
          </p:nvPr>
        </p:nvSpPr>
        <p:spPr>
          <a:xfrm>
            <a:off x="960838" y="3852396"/>
            <a:ext cx="10616556" cy="13935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7200"/>
              <a:buFont typeface="Gill Sans"/>
              <a:buNone/>
              <a:defRPr sz="7200" b="1" i="0">
                <a:solidFill>
                  <a:schemeClr val="lt1"/>
                </a:solidFill>
                <a:latin typeface="Gill Sans"/>
                <a:ea typeface="Gill Sans"/>
                <a:cs typeface="Gill Sans"/>
                <a:sym typeface="Gill Sans"/>
              </a:defRPr>
            </a:lvl1pPr>
            <a:lvl2pPr marL="914400" lvl="1" indent="-331469" algn="l">
              <a:lnSpc>
                <a:spcPct val="110000"/>
              </a:lnSpc>
              <a:spcBef>
                <a:spcPts val="0"/>
              </a:spcBef>
              <a:spcAft>
                <a:spcPts val="0"/>
              </a:spcAft>
              <a:buSzPts val="1620"/>
              <a:buChar char="•"/>
              <a:defRPr/>
            </a:lvl2pPr>
            <a:lvl3pPr marL="1371600" lvl="2" indent="-331469" algn="l">
              <a:lnSpc>
                <a:spcPct val="110000"/>
              </a:lnSpc>
              <a:spcBef>
                <a:spcPts val="1000"/>
              </a:spcBef>
              <a:spcAft>
                <a:spcPts val="0"/>
              </a:spcAft>
              <a:buSzPts val="1620"/>
              <a:buChar char="•"/>
              <a:defRPr/>
            </a:lvl3pPr>
            <a:lvl4pPr marL="1828800" lvl="3" indent="-331469" algn="l">
              <a:lnSpc>
                <a:spcPct val="110000"/>
              </a:lnSpc>
              <a:spcBef>
                <a:spcPts val="1000"/>
              </a:spcBef>
              <a:spcAft>
                <a:spcPts val="0"/>
              </a:spcAft>
              <a:buSzPts val="1620"/>
              <a:buChar char="•"/>
              <a:defRPr/>
            </a:lvl4pPr>
            <a:lvl5pPr marL="2286000" lvl="4" indent="-331470" algn="l">
              <a:lnSpc>
                <a:spcPct val="110000"/>
              </a:lnSpc>
              <a:spcBef>
                <a:spcPts val="1000"/>
              </a:spcBef>
              <a:spcAft>
                <a:spcPts val="0"/>
              </a:spcAft>
              <a:buSzPts val="162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76"/>
          <p:cNvSpPr/>
          <p:nvPr/>
        </p:nvSpPr>
        <p:spPr>
          <a:xfrm>
            <a:off x="11637655" y="6328813"/>
            <a:ext cx="343856" cy="3437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404040"/>
              </a:solidFill>
              <a:latin typeface="Lato Light"/>
              <a:ea typeface="Lato Light"/>
              <a:cs typeface="Lato Light"/>
              <a:sym typeface="Lato Light"/>
            </a:endParaRPr>
          </a:p>
        </p:txBody>
      </p:sp>
      <p:sp>
        <p:nvSpPr>
          <p:cNvPr id="94" name="Google Shape;94;p76"/>
          <p:cNvSpPr txBox="1"/>
          <p:nvPr/>
        </p:nvSpPr>
        <p:spPr>
          <a:xfrm>
            <a:off x="11625632" y="6349823"/>
            <a:ext cx="380196" cy="276981"/>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1474F7"/>
                </a:solidFill>
                <a:latin typeface="Gill Sans"/>
                <a:ea typeface="Gill Sans"/>
                <a:cs typeface="Gill Sans"/>
                <a:sym typeface="Gill Sans"/>
              </a:rPr>
              <a:t>‹#›</a:t>
            </a:fld>
            <a:endParaRPr sz="1200" b="1" i="0" u="none" strike="noStrike" cap="none">
              <a:solidFill>
                <a:srgbClr val="1474F7"/>
              </a:solidFill>
              <a:latin typeface="Gill Sans"/>
              <a:ea typeface="Gill Sans"/>
              <a:cs typeface="Gill Sans"/>
              <a:sym typeface="Gill San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2"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Gill Sans"/>
              <a:buNone/>
              <a:defRPr sz="3600" b="1" i="0" u="none" strike="noStrike" cap="none">
                <a:solidFill>
                  <a:schemeClr val="accen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41"/>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L="914400" marR="0" lvl="1" indent="-388619"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L="1371600" marR="0" lvl="2" indent="-365760"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L="1828800" marR="0" lvl="3" indent="-342900"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L="2286000" marR="0" lvl="4" indent="-331470"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700" r:id="rId11"/>
    <p:sldLayoutId id="2147483699"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70" r:id="rId23"/>
    <p:sldLayoutId id="2147483671" r:id="rId24"/>
    <p:sldLayoutId id="2147483672" r:id="rId25"/>
    <p:sldLayoutId id="2147483673" r:id="rId26"/>
    <p:sldLayoutId id="2147483674" r:id="rId27"/>
    <p:sldLayoutId id="2147483675" r:id="rId28"/>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8"/>
        <p:cNvGrpSpPr/>
        <p:nvPr/>
      </p:nvGrpSpPr>
      <p:grpSpPr>
        <a:xfrm>
          <a:off x="0" y="0"/>
          <a:ext cx="0" cy="0"/>
          <a:chOff x="0" y="0"/>
          <a:chExt cx="0" cy="0"/>
        </a:xfrm>
      </p:grpSpPr>
      <p:sp>
        <p:nvSpPr>
          <p:cNvPr id="219" name="Google Shape;219;p43"/>
          <p:cNvSpPr txBox="1">
            <a:spLocks noGrp="1"/>
          </p:cNvSpPr>
          <p:nvPr>
            <p:ph type="title"/>
          </p:nvPr>
        </p:nvSpPr>
        <p:spPr>
          <a:xfrm>
            <a:off x="838202"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Gill Sans"/>
              <a:buNone/>
              <a:defRPr sz="3600" b="1" i="0" u="none" strike="noStrike" cap="none">
                <a:solidFill>
                  <a:schemeClr val="accen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0" name="Google Shape;220;p43"/>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0"/>
              </a:spcBef>
              <a:spcAft>
                <a:spcPts val="0"/>
              </a:spcAft>
              <a:buClr>
                <a:srgbClr val="303030"/>
              </a:buClr>
              <a:buSzPts val="2800"/>
              <a:buFont typeface="Gill Sans"/>
              <a:buNone/>
              <a:defRPr sz="2800" b="0" i="0" u="none" strike="noStrike" cap="none">
                <a:solidFill>
                  <a:srgbClr val="303030"/>
                </a:solidFill>
                <a:latin typeface="Gill Sans"/>
                <a:ea typeface="Gill Sans"/>
                <a:cs typeface="Gill Sans"/>
                <a:sym typeface="Gill Sans"/>
              </a:defRPr>
            </a:lvl1pPr>
            <a:lvl2pPr marL="914400" marR="0" lvl="1" indent="-388619" algn="l" rtl="0">
              <a:lnSpc>
                <a:spcPct val="110000"/>
              </a:lnSpc>
              <a:spcBef>
                <a:spcPts val="1600"/>
              </a:spcBef>
              <a:spcAft>
                <a:spcPts val="0"/>
              </a:spcAft>
              <a:buClr>
                <a:schemeClr val="accent2"/>
              </a:buClr>
              <a:buSzPts val="2520"/>
              <a:buFont typeface="Arial"/>
              <a:buChar char="•"/>
              <a:defRPr sz="2800" b="0" i="0" u="none" strike="noStrike" cap="none">
                <a:solidFill>
                  <a:srgbClr val="303030"/>
                </a:solidFill>
                <a:latin typeface="Gill Sans"/>
                <a:ea typeface="Gill Sans"/>
                <a:cs typeface="Gill Sans"/>
                <a:sym typeface="Gill Sans"/>
              </a:defRPr>
            </a:lvl2pPr>
            <a:lvl3pPr marL="1371600" marR="0" lvl="2" indent="-365760" algn="l" rtl="0">
              <a:lnSpc>
                <a:spcPct val="110000"/>
              </a:lnSpc>
              <a:spcBef>
                <a:spcPts val="1000"/>
              </a:spcBef>
              <a:spcAft>
                <a:spcPts val="0"/>
              </a:spcAft>
              <a:buClr>
                <a:schemeClr val="accent2"/>
              </a:buClr>
              <a:buSzPts val="2160"/>
              <a:buFont typeface="Arial"/>
              <a:buChar char="•"/>
              <a:defRPr sz="2400" b="0" i="0" u="none" strike="noStrike" cap="none">
                <a:solidFill>
                  <a:srgbClr val="303030"/>
                </a:solidFill>
                <a:latin typeface="Gill Sans"/>
                <a:ea typeface="Gill Sans"/>
                <a:cs typeface="Gill Sans"/>
                <a:sym typeface="Gill Sans"/>
              </a:defRPr>
            </a:lvl3pPr>
            <a:lvl4pPr marL="1828800" marR="0" lvl="3" indent="-342900" algn="l" rtl="0">
              <a:lnSpc>
                <a:spcPct val="110000"/>
              </a:lnSpc>
              <a:spcBef>
                <a:spcPts val="1000"/>
              </a:spcBef>
              <a:spcAft>
                <a:spcPts val="0"/>
              </a:spcAft>
              <a:buClr>
                <a:schemeClr val="accent2"/>
              </a:buClr>
              <a:buSzPts val="1800"/>
              <a:buFont typeface="Arial"/>
              <a:buChar char="•"/>
              <a:defRPr sz="2000" b="0" i="0" u="none" strike="noStrike" cap="none">
                <a:solidFill>
                  <a:srgbClr val="303030"/>
                </a:solidFill>
                <a:latin typeface="Gill Sans"/>
                <a:ea typeface="Gill Sans"/>
                <a:cs typeface="Gill Sans"/>
                <a:sym typeface="Gill Sans"/>
              </a:defRPr>
            </a:lvl4pPr>
            <a:lvl5pPr marL="2286000" marR="0" lvl="4" indent="-331470" algn="l" rtl="0">
              <a:lnSpc>
                <a:spcPct val="110000"/>
              </a:lnSpc>
              <a:spcBef>
                <a:spcPts val="1000"/>
              </a:spcBef>
              <a:spcAft>
                <a:spcPts val="0"/>
              </a:spcAft>
              <a:buClr>
                <a:schemeClr val="accent2"/>
              </a:buClr>
              <a:buSzPts val="1620"/>
              <a:buFont typeface="Arial"/>
              <a:buChar char="•"/>
              <a:defRPr sz="1800" b="0" i="0" u="none" strike="noStrike" cap="none">
                <a:solidFill>
                  <a:srgbClr val="303030"/>
                </a:solidFill>
                <a:latin typeface="Gill Sans"/>
                <a:ea typeface="Gill Sans"/>
                <a:cs typeface="Gill Sans"/>
                <a:sym typeface="Gill Sans"/>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reakthroughactionandresearch.org/wp-content/uploads/2020/04/WABA-FP-IndicatorMapping-Report.pdf"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s://breakthroughactionandresearch.org/wp-content/uploads/2019/05/SBC-Global-Influence-Strategy.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E9F8A3-79AC-48E1-9714-DB2601593E99}"/>
              </a:ext>
            </a:extLst>
          </p:cNvPr>
          <p:cNvSpPr>
            <a:spLocks noGrp="1"/>
          </p:cNvSpPr>
          <p:nvPr>
            <p:ph type="title"/>
          </p:nvPr>
        </p:nvSpPr>
        <p:spPr/>
        <p:txBody>
          <a:bodyPr>
            <a:noAutofit/>
          </a:bodyPr>
          <a:lstStyle/>
          <a:p>
            <a:pPr algn="l"/>
            <a:r>
              <a:rPr lang="en-US" sz="2400" dirty="0">
                <a:latin typeface="Gill Sans" panose="020B0604020202020204" charset="0"/>
              </a:rPr>
              <a:t>This is a summary of family planning investments collected from stakeholders across the four WABA/Amplify-FP countries. It is Appendix 4 of a report:</a:t>
            </a:r>
            <a:br>
              <a:rPr lang="en-US" sz="2400" dirty="0">
                <a:latin typeface="Gill Sans" panose="020B0604020202020204" charset="0"/>
              </a:rPr>
            </a:br>
            <a:br>
              <a:rPr lang="en-US" sz="2400" dirty="0">
                <a:latin typeface="Gill Sans" panose="020B0604020202020204" charset="0"/>
              </a:rPr>
            </a:br>
            <a:r>
              <a:rPr lang="en-US" sz="2400" dirty="0">
                <a:latin typeface="Gill Sans" panose="020B0604020202020204" charset="0"/>
              </a:rPr>
              <a:t>Dougherty, Leanne, Martha Silva, and Kathryn Spielman. 2020. "Strengthening social and behavior change monitoring and evaluation for family planning in Francophone West Africa," Breakthrough RESEARCH Final Report. Washington DC: Population Council.</a:t>
            </a:r>
            <a:br>
              <a:rPr lang="en-US" sz="2400" dirty="0">
                <a:latin typeface="Gill Sans" panose="020B0604020202020204" charset="0"/>
              </a:rPr>
            </a:br>
            <a:br>
              <a:rPr lang="en-US" sz="2400" dirty="0">
                <a:latin typeface="Gill Sans" panose="020B0604020202020204" charset="0"/>
              </a:rPr>
            </a:br>
            <a:r>
              <a:rPr lang="en-US" sz="2400" dirty="0">
                <a:latin typeface="Gill Sans" panose="020B0604020202020204" charset="0"/>
              </a:rPr>
              <a:t>Available at: </a:t>
            </a:r>
            <a:r>
              <a:rPr lang="en-US" sz="2400" u="sng" dirty="0">
                <a:latin typeface="Gill Sans" panose="020B0604020202020204" charset="0"/>
                <a:hlinkClick r:id="rId2"/>
              </a:rPr>
              <a:t>http://breakthroughactionandresearch.org/wp-content/uploads/2020/04/WABA-FP-IndicatorMapping-Report.pdf</a:t>
            </a:r>
            <a:endParaRPr lang="en-US" sz="2400" dirty="0">
              <a:latin typeface="Gill Sans" panose="020B0604020202020204" charset="0"/>
            </a:endParaRPr>
          </a:p>
        </p:txBody>
      </p:sp>
    </p:spTree>
    <p:extLst>
      <p:ext uri="{BB962C8B-B14F-4D97-AF65-F5344CB8AC3E}">
        <p14:creationId xmlns:p14="http://schemas.microsoft.com/office/powerpoint/2010/main" val="181153424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
          <p:cNvSpPr txBox="1">
            <a:spLocks noGrp="1"/>
          </p:cNvSpPr>
          <p:nvPr>
            <p:ph type="body" idx="1"/>
          </p:nvPr>
        </p:nvSpPr>
        <p:spPr>
          <a:xfrm>
            <a:off x="836829" y="424023"/>
            <a:ext cx="9856571" cy="532493"/>
          </a:xfrm>
          <a:prstGeom prst="rect">
            <a:avLst/>
          </a:prstGeom>
          <a:noFill/>
          <a:ln>
            <a:noFill/>
          </a:ln>
        </p:spPr>
        <p:txBody>
          <a:bodyPr spcFirstLastPara="1" wrap="square" lIns="91425" tIns="45700" rIns="91425" bIns="45700" anchor="t" anchorCtr="0">
            <a:noAutofit/>
          </a:bodyPr>
          <a:lstStyle/>
          <a:p>
            <a:pPr marL="457200" lvl="0" indent="-228600" algn="l" rtl="0">
              <a:lnSpc>
                <a:spcPct val="110000"/>
              </a:lnSpc>
              <a:spcBef>
                <a:spcPts val="0"/>
              </a:spcBef>
              <a:spcAft>
                <a:spcPts val="0"/>
              </a:spcAft>
              <a:buClr>
                <a:schemeClr val="dk1"/>
              </a:buClr>
              <a:buSzPts val="4000"/>
              <a:buFont typeface="Gill Sans"/>
              <a:buNone/>
            </a:pPr>
            <a:r>
              <a:rPr lang="en-US" dirty="0"/>
              <a:t>Key</a:t>
            </a:r>
            <a:endParaRPr dirty="0"/>
          </a:p>
        </p:txBody>
      </p:sp>
      <p:sp>
        <p:nvSpPr>
          <p:cNvPr id="465" name="Google Shape;465;p3"/>
          <p:cNvSpPr txBox="1">
            <a:spLocks noGrp="1"/>
          </p:cNvSpPr>
          <p:nvPr>
            <p:ph type="body" idx="2"/>
          </p:nvPr>
        </p:nvSpPr>
        <p:spPr>
          <a:xfrm>
            <a:off x="836829" y="1632857"/>
            <a:ext cx="9856787" cy="4695955"/>
          </a:xfrm>
          <a:prstGeom prst="rect">
            <a:avLst/>
          </a:prstGeom>
          <a:noFill/>
          <a:ln>
            <a:noFill/>
          </a:ln>
        </p:spPr>
        <p:txBody>
          <a:bodyPr spcFirstLastPara="1" wrap="square" lIns="91425" tIns="45700" rIns="91425" bIns="45700" anchor="t" anchorCtr="0">
            <a:noAutofit/>
          </a:bodyPr>
          <a:lstStyle/>
          <a:p>
            <a:pPr marL="228600" lvl="0" indent="0" algn="l" rtl="0">
              <a:lnSpc>
                <a:spcPct val="110000"/>
              </a:lnSpc>
              <a:spcBef>
                <a:spcPts val="0"/>
              </a:spcBef>
              <a:spcAft>
                <a:spcPts val="0"/>
              </a:spcAft>
              <a:buClr>
                <a:schemeClr val="accent2"/>
              </a:buClr>
              <a:buSzPts val="3840"/>
            </a:pPr>
            <a:r>
              <a:rPr lang="en-US" sz="3200" dirty="0"/>
              <a:t>     = past investment, active in the last 5 years</a:t>
            </a:r>
            <a:endParaRPr dirty="0"/>
          </a:p>
          <a:p>
            <a:pPr marL="228600" lvl="0" indent="0" algn="l" rtl="0">
              <a:lnSpc>
                <a:spcPct val="110000"/>
              </a:lnSpc>
              <a:spcBef>
                <a:spcPts val="0"/>
              </a:spcBef>
              <a:spcAft>
                <a:spcPts val="0"/>
              </a:spcAft>
              <a:buClr>
                <a:schemeClr val="accent2"/>
              </a:buClr>
              <a:buSzPts val="3840"/>
            </a:pPr>
            <a:r>
              <a:rPr lang="en-US" sz="3200" dirty="0"/>
              <a:t>     = current investment, still active</a:t>
            </a:r>
            <a:endParaRPr dirty="0"/>
          </a:p>
          <a:p>
            <a:pPr marL="228600" lvl="0" indent="0" algn="l" rtl="0">
              <a:lnSpc>
                <a:spcPct val="110000"/>
              </a:lnSpc>
              <a:spcBef>
                <a:spcPts val="0"/>
              </a:spcBef>
              <a:spcAft>
                <a:spcPts val="0"/>
              </a:spcAft>
              <a:buClr>
                <a:schemeClr val="accent2"/>
              </a:buClr>
              <a:buSzPts val="3840"/>
            </a:pPr>
            <a:endParaRPr lang="en-US" sz="3200" dirty="0"/>
          </a:p>
          <a:p>
            <a:pPr marL="228600" lvl="0" indent="0" algn="l" rtl="0">
              <a:lnSpc>
                <a:spcPct val="110000"/>
              </a:lnSpc>
              <a:spcBef>
                <a:spcPts val="0"/>
              </a:spcBef>
              <a:spcAft>
                <a:spcPts val="0"/>
              </a:spcAft>
              <a:buClr>
                <a:schemeClr val="accent2"/>
              </a:buClr>
              <a:buSzPts val="3840"/>
            </a:pPr>
            <a:r>
              <a:rPr lang="en-US" sz="3200" dirty="0"/>
              <a:t>Overlapping circles = co-funded project</a:t>
            </a:r>
            <a:endParaRPr sz="3200" dirty="0"/>
          </a:p>
          <a:p>
            <a:pPr marL="228600" lvl="0" indent="0" algn="l" rtl="0">
              <a:lnSpc>
                <a:spcPct val="110000"/>
              </a:lnSpc>
              <a:spcBef>
                <a:spcPts val="0"/>
              </a:spcBef>
              <a:spcAft>
                <a:spcPts val="0"/>
              </a:spcAft>
              <a:buClr>
                <a:schemeClr val="accent2"/>
              </a:buClr>
              <a:buSzPts val="3840"/>
            </a:pPr>
            <a:endParaRPr lang="en-US" sz="3200" dirty="0"/>
          </a:p>
          <a:p>
            <a:pPr marL="228600" lvl="0" indent="0">
              <a:buClr>
                <a:schemeClr val="accent2"/>
              </a:buClr>
              <a:buSzPts val="3840"/>
            </a:pPr>
            <a:r>
              <a:rPr lang="en-US" sz="3200" dirty="0"/>
              <a:t>Regional investments = active in all 4 target countries</a:t>
            </a:r>
          </a:p>
          <a:p>
            <a:pPr marL="228600" lvl="0" indent="0">
              <a:buClr>
                <a:schemeClr val="accent2"/>
              </a:buClr>
              <a:buSzPts val="3840"/>
            </a:pPr>
            <a:r>
              <a:rPr lang="en-US" sz="3200" dirty="0"/>
              <a:t>Sub-regional investment = active in 2–3 target countries</a:t>
            </a:r>
          </a:p>
          <a:p>
            <a:pPr marL="685800" lvl="0" indent="-457200" algn="l" rtl="0">
              <a:lnSpc>
                <a:spcPct val="110000"/>
              </a:lnSpc>
              <a:spcBef>
                <a:spcPts val="0"/>
              </a:spcBef>
              <a:spcAft>
                <a:spcPts val="0"/>
              </a:spcAft>
              <a:buClr>
                <a:schemeClr val="accent2"/>
              </a:buClr>
              <a:buSzPts val="3840"/>
              <a:buFont typeface="Arial"/>
              <a:buChar char="•"/>
            </a:pPr>
            <a:endParaRPr dirty="0"/>
          </a:p>
          <a:p>
            <a:pPr marL="685800" lvl="0" indent="-213359" algn="l" rtl="0">
              <a:lnSpc>
                <a:spcPct val="110000"/>
              </a:lnSpc>
              <a:spcBef>
                <a:spcPts val="0"/>
              </a:spcBef>
              <a:spcAft>
                <a:spcPts val="0"/>
              </a:spcAft>
              <a:buClr>
                <a:schemeClr val="accent2"/>
              </a:buClr>
              <a:buSzPts val="3840"/>
              <a:buFont typeface="Arial"/>
              <a:buNone/>
            </a:pPr>
            <a:endParaRPr sz="3200" dirty="0"/>
          </a:p>
        </p:txBody>
      </p:sp>
      <p:sp>
        <p:nvSpPr>
          <p:cNvPr id="2" name="Rectangle 1">
            <a:extLst>
              <a:ext uri="{FF2B5EF4-FFF2-40B4-BE49-F238E27FC236}">
                <a16:creationId xmlns:a16="http://schemas.microsoft.com/office/drawing/2014/main" id="{B4354973-97BD-4767-B238-9F0125EDE15C}"/>
              </a:ext>
            </a:extLst>
          </p:cNvPr>
          <p:cNvSpPr/>
          <p:nvPr/>
        </p:nvSpPr>
        <p:spPr>
          <a:xfrm>
            <a:off x="1189134" y="1781092"/>
            <a:ext cx="357809" cy="3180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E533CF2-2444-4DA7-86AA-C01DFE117E6A}"/>
              </a:ext>
            </a:extLst>
          </p:cNvPr>
          <p:cNvSpPr/>
          <p:nvPr/>
        </p:nvSpPr>
        <p:spPr>
          <a:xfrm>
            <a:off x="1189134" y="2288992"/>
            <a:ext cx="357809" cy="3180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34"/>
          <p:cNvSpPr txBox="1">
            <a:spLocks noGrp="1"/>
          </p:cNvSpPr>
          <p:nvPr>
            <p:ph type="body" idx="1"/>
          </p:nvPr>
        </p:nvSpPr>
        <p:spPr>
          <a:xfrm>
            <a:off x="201830" y="386103"/>
            <a:ext cx="9749988" cy="599154"/>
          </a:xfrm>
          <a:prstGeom prst="rect">
            <a:avLst/>
          </a:prstGeom>
          <a:noFill/>
          <a:ln>
            <a:noFill/>
          </a:ln>
        </p:spPr>
        <p:txBody>
          <a:bodyPr spcFirstLastPara="1" wrap="square" lIns="91425" tIns="45700" rIns="91425" bIns="45700" anchor="t" anchorCtr="0">
            <a:noAutofit/>
          </a:bodyPr>
          <a:lstStyle/>
          <a:p>
            <a:pPr marL="457200" lvl="0" indent="-228600" algn="l" rtl="0">
              <a:lnSpc>
                <a:spcPct val="110000"/>
              </a:lnSpc>
              <a:spcBef>
                <a:spcPts val="0"/>
              </a:spcBef>
              <a:spcAft>
                <a:spcPts val="0"/>
              </a:spcAft>
              <a:buClr>
                <a:schemeClr val="dk1"/>
              </a:buClr>
              <a:buSzPts val="4000"/>
              <a:buFont typeface="Gill Sans"/>
              <a:buNone/>
            </a:pPr>
            <a:r>
              <a:rPr lang="en-US" sz="3600"/>
              <a:t>Key: Donors involved in the </a:t>
            </a:r>
            <a:r>
              <a:rPr lang="en-US" sz="36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region</a:t>
            </a:r>
            <a:endParaRPr lang="en-US" sz="3600"/>
          </a:p>
        </p:txBody>
      </p:sp>
      <p:graphicFrame>
        <p:nvGraphicFramePr>
          <p:cNvPr id="2" name="Table 3">
            <a:extLst>
              <a:ext uri="{FF2B5EF4-FFF2-40B4-BE49-F238E27FC236}">
                <a16:creationId xmlns:a16="http://schemas.microsoft.com/office/drawing/2014/main" id="{96397843-F746-476E-8361-937968EEC16F}"/>
              </a:ext>
            </a:extLst>
          </p:cNvPr>
          <p:cNvGraphicFramePr>
            <a:graphicFrameLocks noGrp="1"/>
          </p:cNvGraphicFramePr>
          <p:nvPr>
            <p:extLst>
              <p:ext uri="{D42A27DB-BD31-4B8C-83A1-F6EECF244321}">
                <p14:modId xmlns:p14="http://schemas.microsoft.com/office/powerpoint/2010/main" val="1829637527"/>
              </p:ext>
            </p:extLst>
          </p:nvPr>
        </p:nvGraphicFramePr>
        <p:xfrm>
          <a:off x="552115" y="1417498"/>
          <a:ext cx="10951429" cy="4937760"/>
        </p:xfrm>
        <a:graphic>
          <a:graphicData uri="http://schemas.openxmlformats.org/drawingml/2006/table">
            <a:tbl>
              <a:tblPr firstRow="1" bandRow="1">
                <a:tableStyleId>{5940675A-B579-460E-94D1-54222C63F5DA}</a:tableStyleId>
              </a:tblPr>
              <a:tblGrid>
                <a:gridCol w="653217">
                  <a:extLst>
                    <a:ext uri="{9D8B030D-6E8A-4147-A177-3AD203B41FA5}">
                      <a16:colId xmlns:a16="http://schemas.microsoft.com/office/drawing/2014/main" val="2002589485"/>
                    </a:ext>
                  </a:extLst>
                </a:gridCol>
                <a:gridCol w="2560320">
                  <a:extLst>
                    <a:ext uri="{9D8B030D-6E8A-4147-A177-3AD203B41FA5}">
                      <a16:colId xmlns:a16="http://schemas.microsoft.com/office/drawing/2014/main" val="1013198689"/>
                    </a:ext>
                  </a:extLst>
                </a:gridCol>
                <a:gridCol w="682523">
                  <a:extLst>
                    <a:ext uri="{9D8B030D-6E8A-4147-A177-3AD203B41FA5}">
                      <a16:colId xmlns:a16="http://schemas.microsoft.com/office/drawing/2014/main" val="3703115405"/>
                    </a:ext>
                  </a:extLst>
                </a:gridCol>
                <a:gridCol w="1038225">
                  <a:extLst>
                    <a:ext uri="{9D8B030D-6E8A-4147-A177-3AD203B41FA5}">
                      <a16:colId xmlns:a16="http://schemas.microsoft.com/office/drawing/2014/main" val="3003549606"/>
                    </a:ext>
                  </a:extLst>
                </a:gridCol>
                <a:gridCol w="2148198">
                  <a:extLst>
                    <a:ext uri="{9D8B030D-6E8A-4147-A177-3AD203B41FA5}">
                      <a16:colId xmlns:a16="http://schemas.microsoft.com/office/drawing/2014/main" val="2942670825"/>
                    </a:ext>
                  </a:extLst>
                </a:gridCol>
                <a:gridCol w="654313">
                  <a:extLst>
                    <a:ext uri="{9D8B030D-6E8A-4147-A177-3AD203B41FA5}">
                      <a16:colId xmlns:a16="http://schemas.microsoft.com/office/drawing/2014/main" val="2414175639"/>
                    </a:ext>
                  </a:extLst>
                </a:gridCol>
                <a:gridCol w="654313">
                  <a:extLst>
                    <a:ext uri="{9D8B030D-6E8A-4147-A177-3AD203B41FA5}">
                      <a16:colId xmlns:a16="http://schemas.microsoft.com/office/drawing/2014/main" val="128431067"/>
                    </a:ext>
                  </a:extLst>
                </a:gridCol>
                <a:gridCol w="2560320">
                  <a:extLst>
                    <a:ext uri="{9D8B030D-6E8A-4147-A177-3AD203B41FA5}">
                      <a16:colId xmlns:a16="http://schemas.microsoft.com/office/drawing/2014/main" val="1716987067"/>
                    </a:ext>
                  </a:extLst>
                </a:gridCol>
              </a:tblGrid>
              <a:tr h="370840">
                <a:tc>
                  <a:txBody>
                    <a:bodyPr/>
                    <a:lstStyle/>
                    <a:p>
                      <a:endParaRPr lang="en-US" sz="2400" dirty="0">
                        <a:latin typeface="Gill Sans" panose="020B0604020202020204" charset="0"/>
                      </a:endParaRP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Gill Sans" panose="020B0604020202020204" charset="0"/>
                        </a:rPr>
                        <a:t>Advanced Family Planning</a:t>
                      </a: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Dutch </a:t>
                      </a:r>
                      <a:br>
                        <a:rPr lang="en-US" sz="2400">
                          <a:latin typeface="Gill Sans" panose="020B0604020202020204" charset="0"/>
                        </a:rPr>
                      </a:br>
                      <a:r>
                        <a:rPr lang="en-US" sz="2400">
                          <a:latin typeface="Gill Sans" panose="020B0604020202020204" charset="0"/>
                        </a:rPr>
                        <a:t>Cooperation</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Private</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6983338"/>
                  </a:ext>
                </a:extLst>
              </a:tr>
              <a:tr h="370840">
                <a:tc>
                  <a:txBody>
                    <a:bodyPr/>
                    <a:lstStyle/>
                    <a:p>
                      <a:endParaRPr lang="en-US" sz="2400" dirty="0">
                        <a:latin typeface="Gill Sans" panose="020B0604020202020204" charset="0"/>
                      </a:endParaRP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Agence française de développement </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European Union</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SONGES/CDRI</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586618"/>
                  </a:ext>
                </a:extLst>
              </a:tr>
              <a:tr h="370840">
                <a:tc>
                  <a:txBody>
                    <a:bodyPr/>
                    <a:lstStyle/>
                    <a:p>
                      <a:endParaRPr lang="en-US" sz="2400" dirty="0">
                        <a:latin typeface="Gill Sans" panose="020B0604020202020204" charset="0"/>
                      </a:endParaRP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Anonymous</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GIZ</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USAID</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0555040"/>
                  </a:ext>
                </a:extLst>
              </a:tr>
              <a:tr h="370840">
                <a:tc>
                  <a:txBody>
                    <a:bodyPr/>
                    <a:lstStyle/>
                    <a:p>
                      <a:endParaRPr lang="en-US" sz="2400" dirty="0">
                        <a:latin typeface="Gill Sans" panose="020B0604020202020204" charset="0"/>
                      </a:endParaRP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Belgian Cooperation</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Hewlett</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World Bank</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814518"/>
                  </a:ext>
                </a:extLst>
              </a:tr>
              <a:tr h="370840">
                <a:tc>
                  <a:txBody>
                    <a:bodyPr/>
                    <a:lstStyle/>
                    <a:p>
                      <a:endParaRPr lang="en-US" sz="2400" dirty="0">
                        <a:latin typeface="Gill Sans" panose="020B0604020202020204" charset="0"/>
                      </a:endParaRP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Bill &amp; Melinda Gates Foundation</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a:latin typeface="Gill Sans" panose="020B0604020202020204" charset="0"/>
                        </a:rPr>
                        <a:t>KFW</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i="0" u="none" strike="noStrike" cap="none">
                          <a:solidFill>
                            <a:schemeClr val="tx1"/>
                          </a:solidFill>
                          <a:latin typeface="Gill Sans" panose="020B0604020202020204" charset="0"/>
                          <a:ea typeface="+mn-ea"/>
                          <a:cs typeface="+mn-cs"/>
                          <a:sym typeface="Arial"/>
                        </a:rPr>
                        <a:t>UK Aid/DFID</a:t>
                      </a:r>
                      <a:endParaRPr lang="en-US" sz="2400" b="0" i="0" u="none" strike="noStrike" cap="none" dirty="0">
                        <a:solidFill>
                          <a:schemeClr val="tx1"/>
                        </a:solidFill>
                        <a:latin typeface="Gill Sans" panose="020B0604020202020204" charset="0"/>
                        <a:ea typeface="+mn-ea"/>
                        <a:cs typeface="+mn-cs"/>
                        <a:sym typeface="Arial"/>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5303247"/>
                  </a:ext>
                </a:extLst>
              </a:tr>
              <a:tr h="397967">
                <a:tc>
                  <a:txBody>
                    <a:bodyPr/>
                    <a:lstStyle/>
                    <a:p>
                      <a:endParaRPr lang="en-US" sz="2400" dirty="0">
                        <a:latin typeface="Gill Sans" panose="020B0604020202020204" charset="0"/>
                      </a:endParaRP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404040"/>
                          </a:solidFill>
                          <a:effectLst/>
                          <a:uLnTx/>
                          <a:uFillTx/>
                          <a:latin typeface="Gill Sans" panose="020B0604020202020204" charset="0"/>
                          <a:ea typeface="+mn-ea"/>
                          <a:cs typeface="+mn-cs"/>
                          <a:sym typeface="Arial"/>
                        </a:rPr>
                        <a:t>Canadian Cooperation</a:t>
                      </a:r>
                      <a:endParaRPr kumimoji="0" lang="en-US" sz="2400" b="0" i="0" u="none" strike="noStrike" kern="0" cap="none" spc="0" normalizeH="0" baseline="0" noProof="0" dirty="0">
                        <a:ln>
                          <a:noFill/>
                        </a:ln>
                        <a:solidFill>
                          <a:srgbClr val="404040"/>
                        </a:solidFill>
                        <a:effectLst/>
                        <a:uLnTx/>
                        <a:uFillTx/>
                        <a:latin typeface="Gill Sans" panose="020B0604020202020204" charset="0"/>
                        <a:ea typeface="+mn-ea"/>
                        <a:cs typeface="+mn-cs"/>
                        <a:sym typeface="Arial"/>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400" dirty="0">
                        <a:latin typeface="Gill Sans" panose="020B0604020202020204" charset="0"/>
                      </a:endParaRPr>
                    </a:p>
                  </a:txBody>
                  <a:tcPr marL="0" marR="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404040"/>
                          </a:solidFill>
                          <a:effectLst/>
                          <a:uLnTx/>
                          <a:uFillTx/>
                          <a:latin typeface="Gill Sans" panose="020B0604020202020204" charset="0"/>
                          <a:ea typeface="+mn-ea"/>
                          <a:cs typeface="+mn-cs"/>
                          <a:sym typeface="Arial"/>
                        </a:rPr>
                        <a:t>SIDA</a:t>
                      </a:r>
                      <a:endParaRPr kumimoji="0" lang="en-US" sz="2400" b="0" i="0" u="none" strike="noStrike" kern="0" cap="none" spc="0" normalizeH="0" baseline="0" noProof="0" dirty="0">
                        <a:ln>
                          <a:noFill/>
                        </a:ln>
                        <a:solidFill>
                          <a:srgbClr val="404040"/>
                        </a:solidFill>
                        <a:effectLst/>
                        <a:uLnTx/>
                        <a:uFillTx/>
                        <a:latin typeface="Gill Sans" panose="020B0604020202020204" charset="0"/>
                        <a:ea typeface="+mn-ea"/>
                        <a:cs typeface="+mn-cs"/>
                        <a:sym typeface="Arial"/>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Gill Sans" panose="020B0604020202020204" charset="0"/>
                        </a:rPr>
                        <a:t>UNFPA</a:t>
                      </a: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0781734"/>
                  </a:ext>
                </a:extLst>
              </a:tr>
              <a:tr h="370840">
                <a:tc>
                  <a:txBody>
                    <a:bodyPr/>
                    <a:lstStyle/>
                    <a:p>
                      <a:endParaRPr lang="en-US" sz="2400" dirty="0">
                        <a:latin typeface="Gill Sans" panose="020B0604020202020204" charset="0"/>
                      </a:endParaRP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err="1">
                          <a:latin typeface="Gill Sans" panose="020B0604020202020204" charset="0"/>
                        </a:rPr>
                        <a:t>Unitaid</a:t>
                      </a:r>
                      <a:endParaRPr lang="en-US" sz="2400" dirty="0">
                        <a:latin typeface="Gill Sans" panose="020B060402020202020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7184337"/>
                  </a:ext>
                </a:extLst>
              </a:tr>
            </a:tbl>
          </a:graphicData>
        </a:graphic>
      </p:graphicFrame>
      <p:sp>
        <p:nvSpPr>
          <p:cNvPr id="27" name="Oval 26">
            <a:extLst>
              <a:ext uri="{FF2B5EF4-FFF2-40B4-BE49-F238E27FC236}">
                <a16:creationId xmlns:a16="http://schemas.microsoft.com/office/drawing/2014/main" id="{9CD87FE5-9E14-4D6B-B8FB-E246986AA1D1}"/>
              </a:ext>
            </a:extLst>
          </p:cNvPr>
          <p:cNvSpPr/>
          <p:nvPr/>
        </p:nvSpPr>
        <p:spPr>
          <a:xfrm>
            <a:off x="685724" y="1669404"/>
            <a:ext cx="365760" cy="365760"/>
          </a:xfrm>
          <a:prstGeom prst="ellipse">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8" name="Oval 27">
            <a:extLst>
              <a:ext uri="{FF2B5EF4-FFF2-40B4-BE49-F238E27FC236}">
                <a16:creationId xmlns:a16="http://schemas.microsoft.com/office/drawing/2014/main" id="{1C3C227F-2F84-46BF-B0B5-75D5678B8FBE}"/>
              </a:ext>
            </a:extLst>
          </p:cNvPr>
          <p:cNvSpPr/>
          <p:nvPr/>
        </p:nvSpPr>
        <p:spPr>
          <a:xfrm>
            <a:off x="4961042" y="4590979"/>
            <a:ext cx="365760" cy="365760"/>
          </a:xfrm>
          <a:prstGeom prst="ellipse">
            <a:avLst/>
          </a:prstGeom>
          <a:solidFill>
            <a:srgbClr val="59595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9" name="Oval 28">
            <a:extLst>
              <a:ext uri="{FF2B5EF4-FFF2-40B4-BE49-F238E27FC236}">
                <a16:creationId xmlns:a16="http://schemas.microsoft.com/office/drawing/2014/main" id="{3919CD62-4283-4125-B7FC-A1C6F13879B0}"/>
              </a:ext>
            </a:extLst>
          </p:cNvPr>
          <p:cNvSpPr/>
          <p:nvPr/>
        </p:nvSpPr>
        <p:spPr>
          <a:xfrm>
            <a:off x="8428679" y="4590979"/>
            <a:ext cx="365760" cy="365760"/>
          </a:xfrm>
          <a:prstGeom prst="ellipse">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Oval 30">
            <a:extLst>
              <a:ext uri="{FF2B5EF4-FFF2-40B4-BE49-F238E27FC236}">
                <a16:creationId xmlns:a16="http://schemas.microsoft.com/office/drawing/2014/main" id="{A4A59B74-4A13-4D34-838B-AE2FEA23F1CE}"/>
              </a:ext>
            </a:extLst>
          </p:cNvPr>
          <p:cNvSpPr/>
          <p:nvPr/>
        </p:nvSpPr>
        <p:spPr>
          <a:xfrm>
            <a:off x="685724" y="2602854"/>
            <a:ext cx="365760" cy="365760"/>
          </a:xfrm>
          <a:prstGeom prst="ellipse">
            <a:avLst/>
          </a:prstGeom>
          <a:solidFill>
            <a:schemeClr val="accent5">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2" name="Oval 31">
            <a:extLst>
              <a:ext uri="{FF2B5EF4-FFF2-40B4-BE49-F238E27FC236}">
                <a16:creationId xmlns:a16="http://schemas.microsoft.com/office/drawing/2014/main" id="{5FB953EE-659C-43DA-BE2B-6826ABBD6E21}"/>
              </a:ext>
            </a:extLst>
          </p:cNvPr>
          <p:cNvSpPr/>
          <p:nvPr/>
        </p:nvSpPr>
        <p:spPr>
          <a:xfrm>
            <a:off x="685724" y="3332779"/>
            <a:ext cx="365760" cy="365760"/>
          </a:xfrm>
          <a:prstGeom prst="ellipse">
            <a:avLst/>
          </a:prstGeom>
          <a:solidFill>
            <a:srgbClr val="F6B08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3" name="Oval 32">
            <a:extLst>
              <a:ext uri="{FF2B5EF4-FFF2-40B4-BE49-F238E27FC236}">
                <a16:creationId xmlns:a16="http://schemas.microsoft.com/office/drawing/2014/main" id="{A733F5CE-CA71-470A-803B-E5A63981009B}"/>
              </a:ext>
            </a:extLst>
          </p:cNvPr>
          <p:cNvSpPr/>
          <p:nvPr/>
        </p:nvSpPr>
        <p:spPr>
          <a:xfrm>
            <a:off x="685724" y="3889178"/>
            <a:ext cx="365760" cy="365760"/>
          </a:xfrm>
          <a:prstGeom prst="ellipse">
            <a:avLst/>
          </a:prstGeom>
          <a:solidFill>
            <a:schemeClr val="accent3">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4" name="Oval 33">
            <a:extLst>
              <a:ext uri="{FF2B5EF4-FFF2-40B4-BE49-F238E27FC236}">
                <a16:creationId xmlns:a16="http://schemas.microsoft.com/office/drawing/2014/main" id="{D6F924A2-74EE-4C3B-B693-83C2BAC6F073}"/>
              </a:ext>
            </a:extLst>
          </p:cNvPr>
          <p:cNvSpPr/>
          <p:nvPr/>
        </p:nvSpPr>
        <p:spPr>
          <a:xfrm>
            <a:off x="685724" y="4590979"/>
            <a:ext cx="365760" cy="365760"/>
          </a:xfrm>
          <a:prstGeom prst="ellipse">
            <a:avLst/>
          </a:prstGeom>
          <a:solidFill>
            <a:schemeClr val="accent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5" name="Oval 34">
            <a:extLst>
              <a:ext uri="{FF2B5EF4-FFF2-40B4-BE49-F238E27FC236}">
                <a16:creationId xmlns:a16="http://schemas.microsoft.com/office/drawing/2014/main" id="{8D7B35EC-D4F3-428F-80E6-D780EE972937}"/>
              </a:ext>
            </a:extLst>
          </p:cNvPr>
          <p:cNvSpPr/>
          <p:nvPr/>
        </p:nvSpPr>
        <p:spPr>
          <a:xfrm>
            <a:off x="685724" y="5333929"/>
            <a:ext cx="365760" cy="365760"/>
          </a:xfrm>
          <a:prstGeom prst="ellipse">
            <a:avLst/>
          </a:prstGeom>
          <a:solidFill>
            <a:srgbClr val="1AA8D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7" name="Oval 36">
            <a:extLst>
              <a:ext uri="{FF2B5EF4-FFF2-40B4-BE49-F238E27FC236}">
                <a16:creationId xmlns:a16="http://schemas.microsoft.com/office/drawing/2014/main" id="{0EC3425B-C236-49EE-8DC9-00837D1E07C9}"/>
              </a:ext>
            </a:extLst>
          </p:cNvPr>
          <p:cNvSpPr/>
          <p:nvPr/>
        </p:nvSpPr>
        <p:spPr>
          <a:xfrm>
            <a:off x="4961042" y="1669404"/>
            <a:ext cx="365760" cy="365760"/>
          </a:xfrm>
          <a:prstGeom prst="ellipse">
            <a:avLst/>
          </a:prstGeom>
          <a:solidFill>
            <a:schemeClr val="accent2">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8" name="Oval 37">
            <a:extLst>
              <a:ext uri="{FF2B5EF4-FFF2-40B4-BE49-F238E27FC236}">
                <a16:creationId xmlns:a16="http://schemas.microsoft.com/office/drawing/2014/main" id="{2E7DF8B3-0396-45E3-B96B-27B7BAD695DE}"/>
              </a:ext>
            </a:extLst>
          </p:cNvPr>
          <p:cNvSpPr/>
          <p:nvPr/>
        </p:nvSpPr>
        <p:spPr>
          <a:xfrm>
            <a:off x="4961042" y="2602854"/>
            <a:ext cx="365760" cy="365760"/>
          </a:xfrm>
          <a:prstGeom prst="ellipse">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9" name="Oval 38">
            <a:extLst>
              <a:ext uri="{FF2B5EF4-FFF2-40B4-BE49-F238E27FC236}">
                <a16:creationId xmlns:a16="http://schemas.microsoft.com/office/drawing/2014/main" id="{20F9FCFC-913F-44CE-B043-F92DCB50535D}"/>
              </a:ext>
            </a:extLst>
          </p:cNvPr>
          <p:cNvSpPr/>
          <p:nvPr/>
        </p:nvSpPr>
        <p:spPr>
          <a:xfrm>
            <a:off x="4961042" y="3332779"/>
            <a:ext cx="365760" cy="365760"/>
          </a:xfrm>
          <a:prstGeom prst="ellipse">
            <a:avLst/>
          </a:prstGeom>
          <a:solidFill>
            <a:srgbClr val="A1C7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0" name="Oval 39">
            <a:extLst>
              <a:ext uri="{FF2B5EF4-FFF2-40B4-BE49-F238E27FC236}">
                <a16:creationId xmlns:a16="http://schemas.microsoft.com/office/drawing/2014/main" id="{69B3FC69-F611-4697-A139-2AD7C7FC9607}"/>
              </a:ext>
            </a:extLst>
          </p:cNvPr>
          <p:cNvSpPr/>
          <p:nvPr/>
        </p:nvSpPr>
        <p:spPr>
          <a:xfrm>
            <a:off x="4961042" y="3889178"/>
            <a:ext cx="365760" cy="365760"/>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1" name="Oval 40">
            <a:extLst>
              <a:ext uri="{FF2B5EF4-FFF2-40B4-BE49-F238E27FC236}">
                <a16:creationId xmlns:a16="http://schemas.microsoft.com/office/drawing/2014/main" id="{6127D2DA-9DEE-475E-9401-3619087BEA74}"/>
              </a:ext>
            </a:extLst>
          </p:cNvPr>
          <p:cNvSpPr/>
          <p:nvPr/>
        </p:nvSpPr>
        <p:spPr>
          <a:xfrm>
            <a:off x="4961042" y="5333929"/>
            <a:ext cx="365760" cy="365760"/>
          </a:xfrm>
          <a:prstGeom prst="ellipse">
            <a:avLst/>
          </a:prstGeom>
          <a:solidFill>
            <a:srgbClr val="F07B2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3" name="Oval 42">
            <a:extLst>
              <a:ext uri="{FF2B5EF4-FFF2-40B4-BE49-F238E27FC236}">
                <a16:creationId xmlns:a16="http://schemas.microsoft.com/office/drawing/2014/main" id="{D09D539C-59C9-4633-8789-1472AD919E2C}"/>
              </a:ext>
            </a:extLst>
          </p:cNvPr>
          <p:cNvSpPr/>
          <p:nvPr/>
        </p:nvSpPr>
        <p:spPr>
          <a:xfrm>
            <a:off x="8428679" y="1669404"/>
            <a:ext cx="365760" cy="365760"/>
          </a:xfrm>
          <a:prstGeom prst="ellipse">
            <a:avLst/>
          </a:prstGeom>
          <a:solidFill>
            <a:schemeClr val="accent3">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4" name="Oval 43">
            <a:extLst>
              <a:ext uri="{FF2B5EF4-FFF2-40B4-BE49-F238E27FC236}">
                <a16:creationId xmlns:a16="http://schemas.microsoft.com/office/drawing/2014/main" id="{08614C3F-59C9-45EA-9F59-5ADBDD484BD1}"/>
              </a:ext>
            </a:extLst>
          </p:cNvPr>
          <p:cNvSpPr/>
          <p:nvPr/>
        </p:nvSpPr>
        <p:spPr>
          <a:xfrm>
            <a:off x="8428679" y="2602854"/>
            <a:ext cx="365760" cy="365760"/>
          </a:xfrm>
          <a:prstGeom prst="ellipse">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5" name="Oval 44">
            <a:extLst>
              <a:ext uri="{FF2B5EF4-FFF2-40B4-BE49-F238E27FC236}">
                <a16:creationId xmlns:a16="http://schemas.microsoft.com/office/drawing/2014/main" id="{687AF433-1E3B-4114-8806-9751FC1B4C0E}"/>
              </a:ext>
            </a:extLst>
          </p:cNvPr>
          <p:cNvSpPr/>
          <p:nvPr/>
        </p:nvSpPr>
        <p:spPr>
          <a:xfrm>
            <a:off x="8428679" y="3332779"/>
            <a:ext cx="365760" cy="365760"/>
          </a:xfrm>
          <a:prstGeom prst="ellipse">
            <a:avLst/>
          </a:prstGeom>
          <a:solidFill>
            <a:srgbClr val="043A5B"/>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6" name="Oval 45">
            <a:extLst>
              <a:ext uri="{FF2B5EF4-FFF2-40B4-BE49-F238E27FC236}">
                <a16:creationId xmlns:a16="http://schemas.microsoft.com/office/drawing/2014/main" id="{078AC40C-C307-4860-AAB3-3D0C911F1147}"/>
              </a:ext>
            </a:extLst>
          </p:cNvPr>
          <p:cNvSpPr/>
          <p:nvPr/>
        </p:nvSpPr>
        <p:spPr>
          <a:xfrm>
            <a:off x="8428679" y="5333929"/>
            <a:ext cx="365760" cy="365760"/>
          </a:xfrm>
          <a:prstGeom prst="ellipse">
            <a:avLst/>
          </a:prstGeom>
          <a:solidFill>
            <a:srgbClr val="FCE5D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7" name="Oval 46">
            <a:extLst>
              <a:ext uri="{FF2B5EF4-FFF2-40B4-BE49-F238E27FC236}">
                <a16:creationId xmlns:a16="http://schemas.microsoft.com/office/drawing/2014/main" id="{797B0D84-521E-46C9-AD2A-1BFBEDD75E90}"/>
              </a:ext>
            </a:extLst>
          </p:cNvPr>
          <p:cNvSpPr/>
          <p:nvPr/>
        </p:nvSpPr>
        <p:spPr>
          <a:xfrm>
            <a:off x="8428679" y="5890508"/>
            <a:ext cx="365760" cy="365760"/>
          </a:xfrm>
          <a:prstGeom prst="ellipse">
            <a:avLst/>
          </a:prstGeom>
          <a:solidFill>
            <a:schemeClr val="accent1">
              <a:lumMod val="90000"/>
              <a:lumOff val="1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8" name="Oval 47">
            <a:extLst>
              <a:ext uri="{FF2B5EF4-FFF2-40B4-BE49-F238E27FC236}">
                <a16:creationId xmlns:a16="http://schemas.microsoft.com/office/drawing/2014/main" id="{EC2C6E14-0FCA-4BCE-B191-8A2DA099DEC1}"/>
              </a:ext>
            </a:extLst>
          </p:cNvPr>
          <p:cNvSpPr/>
          <p:nvPr/>
        </p:nvSpPr>
        <p:spPr>
          <a:xfrm>
            <a:off x="8428679" y="3889178"/>
            <a:ext cx="365760" cy="365760"/>
          </a:xfrm>
          <a:prstGeom prst="ellipse">
            <a:avLst/>
          </a:prstGeom>
          <a:solidFill>
            <a:schemeClr val="accent6">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32"/>
          <p:cNvSpPr txBox="1">
            <a:spLocks noGrp="1"/>
          </p:cNvSpPr>
          <p:nvPr>
            <p:ph type="title"/>
          </p:nvPr>
        </p:nvSpPr>
        <p:spPr>
          <a:xfrm>
            <a:off x="1897039" y="2661409"/>
            <a:ext cx="8659504"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Gill Sans"/>
              <a:buNone/>
            </a:pPr>
            <a:r>
              <a:rPr lang="en-US" sz="5400" dirty="0">
                <a:latin typeface="Gill Sans" panose="020B0604020202020204" charset="0"/>
                <a:ea typeface="Calibri"/>
                <a:cs typeface="Calibri"/>
                <a:sym typeface="Calibri"/>
              </a:rPr>
              <a:t>Overview of Investments</a:t>
            </a:r>
            <a:endParaRPr dirty="0">
              <a:latin typeface="Gill Sans" panose="020B060402020202020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33"/>
          <p:cNvSpPr txBox="1">
            <a:spLocks noGrp="1"/>
          </p:cNvSpPr>
          <p:nvPr>
            <p:ph type="body" idx="1"/>
          </p:nvPr>
        </p:nvSpPr>
        <p:spPr>
          <a:xfrm>
            <a:off x="577749" y="517358"/>
            <a:ext cx="10814151" cy="593312"/>
          </a:xfrm>
          <a:prstGeom prst="rect">
            <a:avLst/>
          </a:prstGeom>
          <a:noFill/>
          <a:ln>
            <a:noFill/>
          </a:ln>
        </p:spPr>
        <p:txBody>
          <a:bodyPr spcFirstLastPara="1" wrap="square" lIns="91425" tIns="45700" rIns="91425" bIns="45700" anchor="t" anchorCtr="0">
            <a:noAutofit/>
          </a:bodyPr>
          <a:lstStyle/>
          <a:p>
            <a:pPr marL="0" indent="0"/>
            <a:r>
              <a:rPr lang="en-US" sz="3600" dirty="0">
                <a:sym typeface="Calibri"/>
              </a:rPr>
              <a:t>Summary of investments by country and type </a:t>
            </a:r>
            <a:endParaRPr lang="en-US" sz="3600" dirty="0"/>
          </a:p>
        </p:txBody>
      </p:sp>
      <p:grpSp>
        <p:nvGrpSpPr>
          <p:cNvPr id="456" name="Google Shape;456;p133"/>
          <p:cNvGrpSpPr/>
          <p:nvPr/>
        </p:nvGrpSpPr>
        <p:grpSpPr>
          <a:xfrm>
            <a:off x="757989" y="1568852"/>
            <a:ext cx="8193506" cy="5031050"/>
            <a:chOff x="836830" y="1568852"/>
            <a:chExt cx="9856570" cy="5031050"/>
          </a:xfrm>
        </p:grpSpPr>
        <p:sp>
          <p:nvSpPr>
            <p:cNvPr id="457" name="Google Shape;457;p133"/>
            <p:cNvSpPr/>
            <p:nvPr/>
          </p:nvSpPr>
          <p:spPr>
            <a:xfrm>
              <a:off x="836830" y="1568852"/>
              <a:ext cx="9856570" cy="5031050"/>
            </a:xfrm>
            <a:prstGeom prst="rect">
              <a:avLst/>
            </a:prstGeom>
            <a:solidFill>
              <a:schemeClr val="accent1"/>
            </a:solidFill>
            <a:ln w="25400" cap="flat" cmpd="sng">
              <a:solidFill>
                <a:srgbClr val="022A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aphicFrame>
          <p:nvGraphicFramePr>
            <p:cNvPr id="458" name="Google Shape;458;p133"/>
            <p:cNvGraphicFramePr/>
            <p:nvPr>
              <p:extLst>
                <p:ext uri="{D42A27DB-BD31-4B8C-83A1-F6EECF244321}">
                  <p14:modId xmlns:p14="http://schemas.microsoft.com/office/powerpoint/2010/main" val="24168080"/>
                </p:ext>
              </p:extLst>
            </p:nvPr>
          </p:nvGraphicFramePr>
          <p:xfrm>
            <a:off x="1033586" y="1985962"/>
            <a:ext cx="9481964" cy="4210122"/>
          </p:xfrm>
          <a:graphic>
            <a:graphicData uri="http://schemas.openxmlformats.org/drawingml/2006/chart">
              <c:chart xmlns:c="http://schemas.openxmlformats.org/drawingml/2006/chart" xmlns:r="http://schemas.openxmlformats.org/officeDocument/2006/relationships" r:id="rId3"/>
            </a:graphicData>
          </a:graphic>
        </p:graphicFrame>
      </p:grpSp>
      <p:sp>
        <p:nvSpPr>
          <p:cNvPr id="459" name="Google Shape;459;p133"/>
          <p:cNvSpPr txBox="1"/>
          <p:nvPr/>
        </p:nvSpPr>
        <p:spPr>
          <a:xfrm>
            <a:off x="9115053" y="2198217"/>
            <a:ext cx="2924547"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2"/>
              </a:buClr>
              <a:buSzPts val="2400"/>
              <a:buFont typeface="Arial"/>
              <a:buChar char="•"/>
            </a:pPr>
            <a:r>
              <a:rPr lang="en-US" sz="2400" b="0" i="0" u="none" strike="noStrike" cap="none" dirty="0">
                <a:solidFill>
                  <a:srgbClr val="000000"/>
                </a:solidFill>
                <a:latin typeface="Gill Sans" panose="020B0604020202020204" charset="0"/>
                <a:sym typeface="Arial"/>
              </a:rPr>
              <a:t>Burkina Faso has by far the largest number of investments, while Togo has the least.</a:t>
            </a:r>
            <a:endParaRPr sz="2400" dirty="0">
              <a:latin typeface="Gill Sans" panose="020B0604020202020204" charset="0"/>
            </a:endParaRPr>
          </a:p>
          <a:p>
            <a:pPr marL="285750" marR="0" lvl="0" indent="-133350" algn="l" rtl="0">
              <a:lnSpc>
                <a:spcPct val="100000"/>
              </a:lnSpc>
              <a:spcBef>
                <a:spcPts val="0"/>
              </a:spcBef>
              <a:spcAft>
                <a:spcPts val="0"/>
              </a:spcAft>
              <a:buClr>
                <a:schemeClr val="accent2"/>
              </a:buClr>
              <a:buSzPts val="2400"/>
              <a:buFont typeface="Arial"/>
              <a:buNone/>
            </a:pPr>
            <a:endParaRPr sz="2400" b="0" i="0" u="none" strike="noStrike" cap="none" dirty="0">
              <a:solidFill>
                <a:srgbClr val="000000"/>
              </a:solidFill>
              <a:latin typeface="Gill Sans" panose="020B0604020202020204" charset="0"/>
              <a:sym typeface="Arial"/>
            </a:endParaRPr>
          </a:p>
          <a:p>
            <a:pPr marL="285750" marR="0" lvl="0" indent="-285750" algn="l" rtl="0">
              <a:lnSpc>
                <a:spcPct val="100000"/>
              </a:lnSpc>
              <a:spcBef>
                <a:spcPts val="0"/>
              </a:spcBef>
              <a:spcAft>
                <a:spcPts val="0"/>
              </a:spcAft>
              <a:buClr>
                <a:schemeClr val="accent2"/>
              </a:buClr>
              <a:buSzPts val="2400"/>
              <a:buFont typeface="Arial"/>
              <a:buChar char="•"/>
            </a:pPr>
            <a:r>
              <a:rPr lang="en-US" sz="2400" b="0" i="0" u="none" strike="noStrike" cap="none" dirty="0">
                <a:solidFill>
                  <a:srgbClr val="000000"/>
                </a:solidFill>
                <a:latin typeface="Gill Sans" panose="020B0604020202020204" charset="0"/>
                <a:sym typeface="Arial"/>
              </a:rPr>
              <a:t>In all countries, most investments span more than one technical area</a:t>
            </a:r>
            <a:endParaRPr sz="2400" dirty="0">
              <a:latin typeface="Gill Sans" panose="020B060402020202020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p>
            <a:pPr marL="0" lvl="0" indent="0"/>
            <a:r>
              <a:rPr lang="en-US" sz="3600" dirty="0"/>
              <a:t>Overview of next sections</a:t>
            </a:r>
            <a:endParaRPr sz="3600" dirty="0"/>
          </a:p>
        </p:txBody>
      </p:sp>
      <p:sp>
        <p:nvSpPr>
          <p:cNvPr id="465" name="Google Shape;465;p3"/>
          <p:cNvSpPr txBox="1">
            <a:spLocks noGrp="1"/>
          </p:cNvSpPr>
          <p:nvPr>
            <p:ph type="body" idx="2"/>
          </p:nvPr>
        </p:nvSpPr>
        <p:spPr>
          <a:xfrm>
            <a:off x="836829" y="1632857"/>
            <a:ext cx="9856787" cy="4695955"/>
          </a:xfrm>
          <a:prstGeom prst="rect">
            <a:avLst/>
          </a:prstGeom>
          <a:noFill/>
          <a:ln>
            <a:noFill/>
          </a:ln>
        </p:spPr>
        <p:txBody>
          <a:bodyPr spcFirstLastPara="1" wrap="square" lIns="91425" tIns="45700" rIns="91425" bIns="45700" anchor="t" anchorCtr="0">
            <a:noAutofit/>
          </a:bodyPr>
          <a:lstStyle/>
          <a:p>
            <a:pPr marL="228600" lvl="0" indent="0" algn="l" rtl="0">
              <a:lnSpc>
                <a:spcPct val="110000"/>
              </a:lnSpc>
              <a:spcBef>
                <a:spcPts val="1200"/>
              </a:spcBef>
              <a:spcAft>
                <a:spcPts val="1200"/>
              </a:spcAft>
              <a:buClr>
                <a:schemeClr val="accent2"/>
              </a:buClr>
              <a:buSzPts val="3840"/>
            </a:pPr>
            <a:r>
              <a:rPr lang="en-US" sz="3200" dirty="0"/>
              <a:t>Summary of FP investments in:</a:t>
            </a:r>
          </a:p>
          <a:p>
            <a:pPr marL="914400" lvl="0" indent="-457200" algn="l" rtl="0">
              <a:lnSpc>
                <a:spcPct val="110000"/>
              </a:lnSpc>
              <a:spcBef>
                <a:spcPts val="600"/>
              </a:spcBef>
              <a:spcAft>
                <a:spcPts val="600"/>
              </a:spcAft>
              <a:buClr>
                <a:schemeClr val="accent2"/>
              </a:buClr>
              <a:buSzPts val="3840"/>
              <a:buFont typeface="Arial"/>
              <a:buChar char="•"/>
            </a:pPr>
            <a:r>
              <a:rPr lang="en-US" sz="3200" dirty="0"/>
              <a:t>West Africa region</a:t>
            </a:r>
          </a:p>
          <a:p>
            <a:pPr marL="914400" lvl="0" indent="-457200" algn="l" rtl="0">
              <a:lnSpc>
                <a:spcPct val="110000"/>
              </a:lnSpc>
              <a:spcBef>
                <a:spcPts val="600"/>
              </a:spcBef>
              <a:spcAft>
                <a:spcPts val="600"/>
              </a:spcAft>
              <a:buClr>
                <a:schemeClr val="accent2"/>
              </a:buClr>
              <a:buSzPts val="3840"/>
              <a:buFont typeface="Arial"/>
              <a:buChar char="•"/>
            </a:pPr>
            <a:r>
              <a:rPr lang="en-US" sz="3200" dirty="0"/>
              <a:t>Burkina Faso</a:t>
            </a:r>
          </a:p>
          <a:p>
            <a:pPr marL="914400" lvl="0" indent="-457200" algn="l" rtl="0">
              <a:lnSpc>
                <a:spcPct val="110000"/>
              </a:lnSpc>
              <a:spcBef>
                <a:spcPts val="600"/>
              </a:spcBef>
              <a:spcAft>
                <a:spcPts val="600"/>
              </a:spcAft>
              <a:buClr>
                <a:schemeClr val="accent2"/>
              </a:buClr>
              <a:buSzPts val="3840"/>
              <a:buFont typeface="Arial"/>
              <a:buChar char="•"/>
            </a:pPr>
            <a:r>
              <a:rPr lang="en-US" sz="3200" dirty="0"/>
              <a:t>Niger </a:t>
            </a:r>
          </a:p>
          <a:p>
            <a:pPr marL="914400" lvl="0" indent="-457200">
              <a:spcBef>
                <a:spcPts val="600"/>
              </a:spcBef>
              <a:spcAft>
                <a:spcPts val="600"/>
              </a:spcAft>
              <a:buClr>
                <a:schemeClr val="accent2"/>
              </a:buClr>
              <a:buSzPts val="3840"/>
              <a:buFont typeface="Arial"/>
              <a:buChar char="•"/>
            </a:pPr>
            <a:r>
              <a:rPr lang="en-US" sz="3200" dirty="0"/>
              <a:t>Côte d'Ivoire</a:t>
            </a:r>
          </a:p>
          <a:p>
            <a:pPr marL="914400" lvl="0" indent="-457200">
              <a:spcBef>
                <a:spcPts val="600"/>
              </a:spcBef>
              <a:spcAft>
                <a:spcPts val="600"/>
              </a:spcAft>
              <a:buClr>
                <a:schemeClr val="accent2"/>
              </a:buClr>
              <a:buSzPts val="3840"/>
              <a:buFont typeface="Arial"/>
              <a:buChar char="•"/>
            </a:pPr>
            <a:r>
              <a:rPr lang="en-US" sz="3200" dirty="0"/>
              <a:t>Togo</a:t>
            </a:r>
          </a:p>
        </p:txBody>
      </p:sp>
    </p:spTree>
    <p:extLst>
      <p:ext uri="{BB962C8B-B14F-4D97-AF65-F5344CB8AC3E}">
        <p14:creationId xmlns:p14="http://schemas.microsoft.com/office/powerpoint/2010/main" val="4113348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35"/>
          <p:cNvSpPr txBox="1">
            <a:spLocks noGrp="1"/>
          </p:cNvSpPr>
          <p:nvPr>
            <p:ph type="body" idx="1"/>
          </p:nvPr>
        </p:nvSpPr>
        <p:spPr>
          <a:xfrm>
            <a:off x="960838" y="3852396"/>
            <a:ext cx="10616556" cy="1393570"/>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Clr>
                <a:schemeClr val="lt1"/>
              </a:buClr>
              <a:buSzPts val="7200"/>
              <a:buFont typeface="Gill Sans"/>
              <a:buNone/>
            </a:pPr>
            <a:r>
              <a:rPr lang="en-US" sz="54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West Africa Regional</a:t>
            </a:r>
            <a:r>
              <a:rPr lang="en-US" sz="5400"/>
              <a:t> </a:t>
            </a:r>
            <a:r>
              <a:rPr lang="en-US" sz="54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Investments</a:t>
            </a:r>
            <a:endParaRPr lang="en-US" sz="540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B6D59E-1C90-4E18-9AB6-453A99D93E4A}"/>
              </a:ext>
            </a:extLst>
          </p:cNvPr>
          <p:cNvSpPr>
            <a:spLocks noGrp="1"/>
          </p:cNvSpPr>
          <p:nvPr>
            <p:ph type="title"/>
          </p:nvPr>
        </p:nvSpPr>
        <p:spPr>
          <a:xfrm>
            <a:off x="1897039" y="691763"/>
            <a:ext cx="8659504" cy="5343277"/>
          </a:xfrm>
        </p:spPr>
        <p:txBody>
          <a:bodyPr>
            <a:normAutofit/>
          </a:bodyPr>
          <a:lstStyle/>
          <a:p>
            <a:r>
              <a:rPr lang="en-US">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15"/>
                  </a:ext>
                </a:extLst>
              </a:rPr>
              <a:t>In the last 5 years</a:t>
            </a:r>
            <a:r>
              <a:rPr lang="en-US">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16"/>
                  </a:ext>
                </a:extLst>
              </a:rPr>
              <a:t> we counted 25 West Africa </a:t>
            </a:r>
            <a:r>
              <a:rPr lang="en-US" i="1">
                <a:solidFill>
                  <a:schemeClr val="accent4"/>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17"/>
                  </a:ext>
                </a:extLst>
              </a:rPr>
              <a:t>regional</a:t>
            </a:r>
            <a:r>
              <a:rPr lang="en-US">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18"/>
                  </a:ext>
                </a:extLst>
              </a:rPr>
              <a:t> or </a:t>
            </a:r>
            <a:r>
              <a:rPr lang="en-US" i="1">
                <a:solidFill>
                  <a:schemeClr val="accent4"/>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18"/>
                  </a:ext>
                </a:extLst>
              </a:rPr>
              <a:t>sub-regional</a:t>
            </a:r>
            <a:r>
              <a:rPr lang="en-US">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18"/>
                  </a:ext>
                </a:extLst>
              </a:rPr>
              <a:t> investments, </a:t>
            </a:r>
            <a:r>
              <a:rPr lang="en-US">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xmlns="" textRoundtripDataId="16"/>
                  </a:ext>
                </a:extLst>
              </a:rPr>
              <a:t>17 of which included all 4 countries and </a:t>
            </a:r>
            <a:br>
              <a:rPr lang="en-US">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xmlns="" textRoundtripDataId="16"/>
                  </a:ext>
                </a:extLst>
              </a:rPr>
            </a:br>
            <a:r>
              <a:rPr lang="en-US">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xmlns="" textRoundtripDataId="16"/>
                  </a:ext>
                </a:extLst>
              </a:rPr>
              <a:t>7 of which included only 2 or 3 countries. </a:t>
            </a:r>
            <a:br>
              <a:rPr lang="en-US">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xmlns="" textRoundtripDataId="16"/>
                  </a:ext>
                </a:extLst>
              </a:rPr>
            </a:br>
            <a:br>
              <a:rPr lang="en-US">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xmlns="" textRoundtripDataId="16"/>
                  </a:ext>
                </a:extLst>
              </a:rPr>
            </a:br>
            <a:r>
              <a:rPr lang="en-US">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xmlns="" textRoundtripDataId="16"/>
                  </a:ext>
                </a:extLst>
              </a:rPr>
              <a:t>Of these investments, </a:t>
            </a:r>
            <a:r>
              <a:rPr lang="en-US">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18"/>
                  </a:ext>
                </a:extLst>
              </a:rPr>
              <a:t>11 </a:t>
            </a:r>
            <a:r>
              <a:rPr lang="en-US">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19"/>
                  </a:ext>
                </a:extLst>
              </a:rPr>
              <a:t>have addressed FP supply, 12 have focused on demand, 9 on advocacy, and 6 on measurement.</a:t>
            </a:r>
            <a:br>
              <a:rPr lang="en-US">
                <a:latin typeface="Calibri"/>
                <a:ea typeface="Calibri"/>
                <a:cs typeface="Calibri"/>
                <a:sym typeface="Calibri"/>
              </a:rPr>
            </a:br>
            <a:endParaRPr lang="en-US"/>
          </a:p>
        </p:txBody>
      </p:sp>
    </p:spTree>
    <p:extLst>
      <p:ext uri="{BB962C8B-B14F-4D97-AF65-F5344CB8AC3E}">
        <p14:creationId xmlns:p14="http://schemas.microsoft.com/office/powerpoint/2010/main" val="10040686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36"/>
          <p:cNvSpPr txBox="1">
            <a:spLocks noGrp="1"/>
          </p:cNvSpPr>
          <p:nvPr>
            <p:ph type="body" idx="1"/>
          </p:nvPr>
        </p:nvSpPr>
        <p:spPr>
          <a:xfrm>
            <a:off x="817579" y="5608"/>
            <a:ext cx="9856571" cy="532493"/>
          </a:xfrm>
        </p:spPr>
        <p:txBody>
          <a:bodyPr/>
          <a:lstStyle/>
          <a:p>
            <a:pPr marL="0" indent="0"/>
            <a:r>
              <a:rPr lang="en-US" sz="3600" dirty="0">
                <a:solidFill>
                  <a:schemeClr val="dk1"/>
                </a:solidFill>
                <a:sym typeface="Calibri"/>
              </a:rPr>
              <a:t>Investments that have ended in the last five years span all major technical areas</a:t>
            </a:r>
          </a:p>
        </p:txBody>
      </p:sp>
      <p:pic>
        <p:nvPicPr>
          <p:cNvPr id="2" name="Picture 1">
            <a:extLst>
              <a:ext uri="{FF2B5EF4-FFF2-40B4-BE49-F238E27FC236}">
                <a16:creationId xmlns:a16="http://schemas.microsoft.com/office/drawing/2014/main" id="{20CD910E-FCA2-445D-A217-1B04C1E6CBDC}"/>
              </a:ext>
            </a:extLst>
          </p:cNvPr>
          <p:cNvPicPr>
            <a:picLocks noChangeAspect="1"/>
          </p:cNvPicPr>
          <p:nvPr/>
        </p:nvPicPr>
        <p:blipFill rotWithShape="1">
          <a:blip r:embed="rId3"/>
          <a:srcRect t="695"/>
          <a:stretch/>
        </p:blipFill>
        <p:spPr>
          <a:xfrm>
            <a:off x="2286000" y="1342644"/>
            <a:ext cx="9509760" cy="5029201"/>
          </a:xfrm>
          <a:prstGeom prst="rect">
            <a:avLst/>
          </a:prstGeom>
        </p:spPr>
      </p:pic>
      <p:cxnSp>
        <p:nvCxnSpPr>
          <p:cNvPr id="13" name="Google Shape;526;p137">
            <a:extLst>
              <a:ext uri="{FF2B5EF4-FFF2-40B4-BE49-F238E27FC236}">
                <a16:creationId xmlns:a16="http://schemas.microsoft.com/office/drawing/2014/main" id="{627AE4C7-D04A-4AF4-B9F4-50447C49FC5F}"/>
              </a:ext>
            </a:extLst>
          </p:cNvPr>
          <p:cNvCxnSpPr/>
          <p:nvPr/>
        </p:nvCxnSpPr>
        <p:spPr>
          <a:xfrm>
            <a:off x="9186720" y="1338689"/>
            <a:ext cx="0" cy="5029200"/>
          </a:xfrm>
          <a:prstGeom prst="straightConnector1">
            <a:avLst/>
          </a:prstGeom>
          <a:noFill/>
          <a:ln w="82550" cap="flat" cmpd="sng">
            <a:solidFill>
              <a:schemeClr val="accent4"/>
            </a:solidFill>
            <a:prstDash val="solid"/>
            <a:round/>
            <a:headEnd type="none" w="sm" len="sm"/>
            <a:tailEnd type="none" w="sm" len="sm"/>
          </a:ln>
        </p:spPr>
      </p:cxnSp>
      <p:grpSp>
        <p:nvGrpSpPr>
          <p:cNvPr id="4" name="Group 3">
            <a:extLst>
              <a:ext uri="{FF2B5EF4-FFF2-40B4-BE49-F238E27FC236}">
                <a16:creationId xmlns:a16="http://schemas.microsoft.com/office/drawing/2014/main" id="{7CC44E3A-9277-4C8E-910D-60F8057FB468}"/>
              </a:ext>
            </a:extLst>
          </p:cNvPr>
          <p:cNvGrpSpPr/>
          <p:nvPr/>
        </p:nvGrpSpPr>
        <p:grpSpPr>
          <a:xfrm>
            <a:off x="393192" y="1755648"/>
            <a:ext cx="1786825" cy="2280147"/>
            <a:chOff x="10240510" y="2084232"/>
            <a:chExt cx="1786825" cy="2280147"/>
          </a:xfrm>
        </p:grpSpPr>
        <p:sp>
          <p:nvSpPr>
            <p:cNvPr id="16" name="Rectangle 15">
              <a:extLst>
                <a:ext uri="{FF2B5EF4-FFF2-40B4-BE49-F238E27FC236}">
                  <a16:creationId xmlns:a16="http://schemas.microsoft.com/office/drawing/2014/main" id="{8553AD39-8E0B-4011-9F80-B146BB258BB4}"/>
                </a:ext>
              </a:extLst>
            </p:cNvPr>
            <p:cNvSpPr/>
            <p:nvPr/>
          </p:nvSpPr>
          <p:spPr>
            <a:xfrm>
              <a:off x="10240510" y="2112019"/>
              <a:ext cx="279989" cy="27999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Rectangle 16">
              <a:extLst>
                <a:ext uri="{FF2B5EF4-FFF2-40B4-BE49-F238E27FC236}">
                  <a16:creationId xmlns:a16="http://schemas.microsoft.com/office/drawing/2014/main" id="{8A250C1E-17FB-4DB8-890E-AB0D2F25909B}"/>
                </a:ext>
              </a:extLst>
            </p:cNvPr>
            <p:cNvSpPr/>
            <p:nvPr/>
          </p:nvSpPr>
          <p:spPr>
            <a:xfrm>
              <a:off x="10240510" y="2617071"/>
              <a:ext cx="279989" cy="274320"/>
            </a:xfrm>
            <a:prstGeom prst="rect">
              <a:avLst/>
            </a:prstGeom>
            <a:solidFill>
              <a:schemeClr val="accent4">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8" name="Rectangle 17">
              <a:extLst>
                <a:ext uri="{FF2B5EF4-FFF2-40B4-BE49-F238E27FC236}">
                  <a16:creationId xmlns:a16="http://schemas.microsoft.com/office/drawing/2014/main" id="{E6764AD6-9C0F-47E5-A0D1-5EEDFD67DC67}"/>
                </a:ext>
              </a:extLst>
            </p:cNvPr>
            <p:cNvSpPr/>
            <p:nvPr/>
          </p:nvSpPr>
          <p:spPr>
            <a:xfrm>
              <a:off x="10240510" y="3116453"/>
              <a:ext cx="279989" cy="274320"/>
            </a:xfrm>
            <a:prstGeom prst="rect">
              <a:avLst/>
            </a:prstGeom>
            <a:solidFill>
              <a:schemeClr val="accent1">
                <a:lumMod val="50000"/>
                <a:lumOff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TextBox 10">
              <a:extLst>
                <a:ext uri="{FF2B5EF4-FFF2-40B4-BE49-F238E27FC236}">
                  <a16:creationId xmlns:a16="http://schemas.microsoft.com/office/drawing/2014/main" id="{7F128C78-C01C-4B07-B4CF-EE934BBEB570}"/>
                </a:ext>
              </a:extLst>
            </p:cNvPr>
            <p:cNvSpPr txBox="1"/>
            <p:nvPr/>
          </p:nvSpPr>
          <p:spPr>
            <a:xfrm>
              <a:off x="10548824" y="2084232"/>
              <a:ext cx="1246495" cy="307777"/>
            </a:xfrm>
            <a:prstGeom prst="rect">
              <a:avLst/>
            </a:prstGeom>
            <a:noFill/>
          </p:spPr>
          <p:txBody>
            <a:bodyPr wrap="square" rtlCol="0">
              <a:spAutoFit/>
            </a:bodyPr>
            <a:lstStyle/>
            <a:p>
              <a:r>
                <a:rPr lang="en-US" b="1" dirty="0">
                  <a:latin typeface="Arial Narrow" panose="020B0606020202030204" pitchFamily="34" charset="0"/>
                </a:rPr>
                <a:t>USAID</a:t>
              </a:r>
            </a:p>
          </p:txBody>
        </p:sp>
        <p:sp>
          <p:nvSpPr>
            <p:cNvPr id="20" name="TextBox 19">
              <a:extLst>
                <a:ext uri="{FF2B5EF4-FFF2-40B4-BE49-F238E27FC236}">
                  <a16:creationId xmlns:a16="http://schemas.microsoft.com/office/drawing/2014/main" id="{F7587459-4EB2-4BD2-A749-27DF8393F5E9}"/>
                </a:ext>
              </a:extLst>
            </p:cNvPr>
            <p:cNvSpPr txBox="1"/>
            <p:nvPr/>
          </p:nvSpPr>
          <p:spPr>
            <a:xfrm>
              <a:off x="10548824" y="2617071"/>
              <a:ext cx="1246495" cy="307777"/>
            </a:xfrm>
            <a:prstGeom prst="rect">
              <a:avLst/>
            </a:prstGeom>
            <a:noFill/>
          </p:spPr>
          <p:txBody>
            <a:bodyPr wrap="square" rtlCol="0">
              <a:spAutoFit/>
            </a:bodyPr>
            <a:lstStyle/>
            <a:p>
              <a:r>
                <a:rPr lang="en-US" b="1" dirty="0">
                  <a:latin typeface="Arial Narrow" panose="020B0606020202030204" pitchFamily="34" charset="0"/>
                </a:rPr>
                <a:t>Hewlett</a:t>
              </a:r>
            </a:p>
          </p:txBody>
        </p:sp>
        <p:sp>
          <p:nvSpPr>
            <p:cNvPr id="21" name="TextBox 20">
              <a:extLst>
                <a:ext uri="{FF2B5EF4-FFF2-40B4-BE49-F238E27FC236}">
                  <a16:creationId xmlns:a16="http://schemas.microsoft.com/office/drawing/2014/main" id="{F8675A14-7B3E-479D-81DB-E2F2EB262F3F}"/>
                </a:ext>
              </a:extLst>
            </p:cNvPr>
            <p:cNvSpPr txBox="1"/>
            <p:nvPr/>
          </p:nvSpPr>
          <p:spPr>
            <a:xfrm>
              <a:off x="10548824" y="3040726"/>
              <a:ext cx="1478511" cy="523220"/>
            </a:xfrm>
            <a:prstGeom prst="rect">
              <a:avLst/>
            </a:prstGeom>
            <a:noFill/>
          </p:spPr>
          <p:txBody>
            <a:bodyPr wrap="square" rtlCol="0">
              <a:spAutoFit/>
            </a:bodyPr>
            <a:lstStyle/>
            <a:p>
              <a:r>
                <a:rPr lang="en-US" b="1" dirty="0">
                  <a:latin typeface="Arial Narrow" panose="020B0606020202030204" pitchFamily="34" charset="0"/>
                </a:rPr>
                <a:t>Bill &amp; Melinda Gates Foundation</a:t>
              </a:r>
            </a:p>
          </p:txBody>
        </p:sp>
        <p:sp>
          <p:nvSpPr>
            <p:cNvPr id="22" name="Rectangle 21">
              <a:extLst>
                <a:ext uri="{FF2B5EF4-FFF2-40B4-BE49-F238E27FC236}">
                  <a16:creationId xmlns:a16="http://schemas.microsoft.com/office/drawing/2014/main" id="{23D32B6F-9620-497E-96FF-A7247A198BC5}"/>
                </a:ext>
              </a:extLst>
            </p:cNvPr>
            <p:cNvSpPr/>
            <p:nvPr/>
          </p:nvSpPr>
          <p:spPr>
            <a:xfrm>
              <a:off x="10240510" y="3922744"/>
              <a:ext cx="279989" cy="27432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TextBox 13">
              <a:extLst>
                <a:ext uri="{FF2B5EF4-FFF2-40B4-BE49-F238E27FC236}">
                  <a16:creationId xmlns:a16="http://schemas.microsoft.com/office/drawing/2014/main" id="{50D47A39-1BB1-4579-A94C-CD2CFE8EDCDD}"/>
                </a:ext>
              </a:extLst>
            </p:cNvPr>
            <p:cNvSpPr txBox="1"/>
            <p:nvPr/>
          </p:nvSpPr>
          <p:spPr>
            <a:xfrm>
              <a:off x="10548824" y="3841159"/>
              <a:ext cx="1246495" cy="523220"/>
            </a:xfrm>
            <a:prstGeom prst="rect">
              <a:avLst/>
            </a:prstGeom>
            <a:noFill/>
          </p:spPr>
          <p:txBody>
            <a:bodyPr wrap="square" rtlCol="0">
              <a:spAutoFit/>
            </a:bodyPr>
            <a:lstStyle/>
            <a:p>
              <a:r>
                <a:rPr lang="en-US" b="1" dirty="0">
                  <a:latin typeface="Arial Narrow" panose="020B0606020202030204" pitchFamily="34" charset="0"/>
                </a:rPr>
                <a:t>Closed investment</a:t>
              </a: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37"/>
          <p:cNvSpPr txBox="1">
            <a:spLocks noGrp="1"/>
          </p:cNvSpPr>
          <p:nvPr>
            <p:ph type="body" idx="1"/>
          </p:nvPr>
        </p:nvSpPr>
        <p:spPr>
          <a:xfrm>
            <a:off x="836829" y="-9112"/>
            <a:ext cx="11134589" cy="532493"/>
          </a:xfrm>
          <a:prstGeom prst="rect">
            <a:avLst/>
          </a:prstGeom>
          <a:noFill/>
          <a:ln>
            <a:noFill/>
          </a:ln>
        </p:spPr>
        <p:txBody>
          <a:bodyPr spcFirstLastPara="1" wrap="square" lIns="91425" tIns="45700" rIns="91425" bIns="45700" anchor="t" anchorCtr="0">
            <a:noAutofit/>
          </a:bodyPr>
          <a:lstStyle/>
          <a:p>
            <a:pPr marL="0" lvl="0" indent="0"/>
            <a:r>
              <a:rPr lang="en-US" sz="3600" dirty="0">
                <a:solidFill>
                  <a:schemeClr val="dk1"/>
                </a:solidFill>
              </a:rPr>
              <a:t>USAID’s current investments are balanced across technical areas, with a focus on supply and demand</a:t>
            </a:r>
          </a:p>
        </p:txBody>
      </p:sp>
      <p:pic>
        <p:nvPicPr>
          <p:cNvPr id="2" name="Picture 1">
            <a:extLst>
              <a:ext uri="{FF2B5EF4-FFF2-40B4-BE49-F238E27FC236}">
                <a16:creationId xmlns:a16="http://schemas.microsoft.com/office/drawing/2014/main" id="{3E6B0535-36A3-48D9-970C-BE4E729A0B1D}"/>
              </a:ext>
            </a:extLst>
          </p:cNvPr>
          <p:cNvPicPr>
            <a:picLocks noChangeAspect="1"/>
          </p:cNvPicPr>
          <p:nvPr/>
        </p:nvPicPr>
        <p:blipFill rotWithShape="1">
          <a:blip r:embed="rId3"/>
          <a:srcRect t="1517"/>
          <a:stretch/>
        </p:blipFill>
        <p:spPr>
          <a:xfrm>
            <a:off x="2286000" y="1344168"/>
            <a:ext cx="9509760" cy="3788564"/>
          </a:xfrm>
          <a:prstGeom prst="rect">
            <a:avLst/>
          </a:prstGeom>
        </p:spPr>
      </p:pic>
      <p:cxnSp>
        <p:nvCxnSpPr>
          <p:cNvPr id="11" name="Google Shape;526;p137">
            <a:extLst>
              <a:ext uri="{FF2B5EF4-FFF2-40B4-BE49-F238E27FC236}">
                <a16:creationId xmlns:a16="http://schemas.microsoft.com/office/drawing/2014/main" id="{F4368478-9BC1-4999-A4F4-EB280F437163}"/>
              </a:ext>
            </a:extLst>
          </p:cNvPr>
          <p:cNvCxnSpPr>
            <a:cxnSpLocks/>
          </p:cNvCxnSpPr>
          <p:nvPr/>
        </p:nvCxnSpPr>
        <p:spPr>
          <a:xfrm>
            <a:off x="9182100" y="1363218"/>
            <a:ext cx="0" cy="3804548"/>
          </a:xfrm>
          <a:prstGeom prst="straightConnector1">
            <a:avLst/>
          </a:prstGeom>
          <a:noFill/>
          <a:ln w="82550" cap="flat" cmpd="sng">
            <a:solidFill>
              <a:schemeClr val="accent4"/>
            </a:solidFill>
            <a:prstDash val="solid"/>
            <a:round/>
            <a:headEnd type="none" w="sm" len="sm"/>
            <a:tailEnd type="none" w="sm" len="sm"/>
          </a:ln>
        </p:spPr>
      </p:cxnSp>
      <p:grpSp>
        <p:nvGrpSpPr>
          <p:cNvPr id="14" name="Group 13">
            <a:extLst>
              <a:ext uri="{FF2B5EF4-FFF2-40B4-BE49-F238E27FC236}">
                <a16:creationId xmlns:a16="http://schemas.microsoft.com/office/drawing/2014/main" id="{37ACF5AA-BD86-49C1-BD16-7BE0BC1BBFD2}"/>
              </a:ext>
            </a:extLst>
          </p:cNvPr>
          <p:cNvGrpSpPr/>
          <p:nvPr/>
        </p:nvGrpSpPr>
        <p:grpSpPr>
          <a:xfrm>
            <a:off x="393192" y="1755648"/>
            <a:ext cx="1554809" cy="1214344"/>
            <a:chOff x="10102414" y="2084232"/>
            <a:chExt cx="1554809" cy="1214344"/>
          </a:xfrm>
        </p:grpSpPr>
        <p:sp>
          <p:nvSpPr>
            <p:cNvPr id="16" name="TextBox 15">
              <a:extLst>
                <a:ext uri="{FF2B5EF4-FFF2-40B4-BE49-F238E27FC236}">
                  <a16:creationId xmlns:a16="http://schemas.microsoft.com/office/drawing/2014/main" id="{05A1DE03-72B2-419B-BAB1-17BC572E5699}"/>
                </a:ext>
              </a:extLst>
            </p:cNvPr>
            <p:cNvSpPr txBox="1"/>
            <p:nvPr/>
          </p:nvSpPr>
          <p:spPr>
            <a:xfrm>
              <a:off x="10410728" y="2084232"/>
              <a:ext cx="1246495" cy="307777"/>
            </a:xfrm>
            <a:prstGeom prst="rect">
              <a:avLst/>
            </a:prstGeom>
            <a:noFill/>
          </p:spPr>
          <p:txBody>
            <a:bodyPr wrap="square" rtlCol="0">
              <a:spAutoFit/>
            </a:bodyPr>
            <a:lstStyle/>
            <a:p>
              <a:r>
                <a:rPr lang="en-US" b="1" dirty="0">
                  <a:latin typeface="Arial Narrow" panose="020B0606020202030204" pitchFamily="34" charset="0"/>
                </a:rPr>
                <a:t>USAID</a:t>
              </a:r>
            </a:p>
          </p:txBody>
        </p:sp>
        <p:sp>
          <p:nvSpPr>
            <p:cNvPr id="18" name="TextBox 17">
              <a:extLst>
                <a:ext uri="{FF2B5EF4-FFF2-40B4-BE49-F238E27FC236}">
                  <a16:creationId xmlns:a16="http://schemas.microsoft.com/office/drawing/2014/main" id="{E3EE82EE-FB9A-4D7F-9BAD-0D25ACA45837}"/>
                </a:ext>
              </a:extLst>
            </p:cNvPr>
            <p:cNvSpPr txBox="1"/>
            <p:nvPr/>
          </p:nvSpPr>
          <p:spPr>
            <a:xfrm>
              <a:off x="10410728" y="2775356"/>
              <a:ext cx="1246495" cy="523220"/>
            </a:xfrm>
            <a:prstGeom prst="rect">
              <a:avLst/>
            </a:prstGeom>
            <a:noFill/>
          </p:spPr>
          <p:txBody>
            <a:bodyPr wrap="square" rtlCol="0">
              <a:spAutoFit/>
            </a:bodyPr>
            <a:lstStyle/>
            <a:p>
              <a:r>
                <a:rPr lang="en-US" b="1" dirty="0">
                  <a:latin typeface="Arial Narrow" panose="020B0606020202030204" pitchFamily="34" charset="0"/>
                </a:rPr>
                <a:t>Current investment</a:t>
              </a:r>
            </a:p>
          </p:txBody>
        </p:sp>
        <p:sp>
          <p:nvSpPr>
            <p:cNvPr id="19" name="Oval 18">
              <a:extLst>
                <a:ext uri="{FF2B5EF4-FFF2-40B4-BE49-F238E27FC236}">
                  <a16:creationId xmlns:a16="http://schemas.microsoft.com/office/drawing/2014/main" id="{E6C0133E-602B-44AA-B23F-634574B2C301}"/>
                </a:ext>
              </a:extLst>
            </p:cNvPr>
            <p:cNvSpPr>
              <a:spLocks noChangeAspect="1"/>
            </p:cNvSpPr>
            <p:nvPr/>
          </p:nvSpPr>
          <p:spPr>
            <a:xfrm>
              <a:off x="10102414" y="2835516"/>
              <a:ext cx="274320" cy="27432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8E694C-2599-4D66-8348-846DF5B1C032}"/>
                </a:ext>
              </a:extLst>
            </p:cNvPr>
            <p:cNvSpPr>
              <a:spLocks noChangeAspect="1"/>
            </p:cNvSpPr>
            <p:nvPr/>
          </p:nvSpPr>
          <p:spPr>
            <a:xfrm>
              <a:off x="10102414" y="2084232"/>
              <a:ext cx="274320" cy="274320"/>
            </a:xfrm>
            <a:prstGeom prst="ellipse">
              <a:avLst/>
            </a:prstGeom>
            <a:solidFill>
              <a:schemeClr val="accent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38"/>
          <p:cNvSpPr txBox="1"/>
          <p:nvPr/>
        </p:nvSpPr>
        <p:spPr>
          <a:xfrm>
            <a:off x="-1" y="182368"/>
            <a:ext cx="12070081" cy="1125571"/>
          </a:xfrm>
          <a:prstGeom prst="rect">
            <a:avLst/>
          </a:prstGeom>
          <a:noFill/>
          <a:ln>
            <a:noFill/>
          </a:ln>
        </p:spPr>
        <p:txBody>
          <a:bodyPr spcFirstLastPara="1" wrap="square" lIns="91425" tIns="45700" rIns="91425" bIns="45700" anchor="t" anchorCtr="0">
            <a:noAutofit/>
          </a:bodyPr>
          <a:lstStyle/>
          <a:p>
            <a:pPr marL="231775" marR="0" lvl="0" indent="-3175" algn="l" rtl="0">
              <a:lnSpc>
                <a:spcPct val="110000"/>
              </a:lnSpc>
              <a:spcBef>
                <a:spcPts val="0"/>
              </a:spcBef>
              <a:spcAft>
                <a:spcPts val="0"/>
              </a:spcAft>
              <a:buClr>
                <a:schemeClr val="dk1"/>
              </a:buClr>
              <a:buSzPts val="4000"/>
              <a:buFont typeface="Gill Sans"/>
              <a:buNone/>
            </a:pPr>
            <a:endParaRPr lang="en-US" sz="1400" b="0" i="0" u="none" strike="noStrike" cap="none" dirty="0">
              <a:solidFill>
                <a:srgbClr val="000000"/>
              </a:solidFill>
              <a:latin typeface="Arial"/>
              <a:ea typeface="Arial"/>
              <a:cs typeface="Arial"/>
              <a:sym typeface="Arial"/>
            </a:endParaRPr>
          </a:p>
        </p:txBody>
      </p:sp>
      <p:sp>
        <p:nvSpPr>
          <p:cNvPr id="6" name="Text Placeholder 5">
            <a:extLst>
              <a:ext uri="{FF2B5EF4-FFF2-40B4-BE49-F238E27FC236}">
                <a16:creationId xmlns:a16="http://schemas.microsoft.com/office/drawing/2014/main" id="{3DEB132F-CC05-4C22-B8C1-E3156BC3F7F7}"/>
              </a:ext>
            </a:extLst>
          </p:cNvPr>
          <p:cNvSpPr>
            <a:spLocks noGrp="1"/>
          </p:cNvSpPr>
          <p:nvPr>
            <p:ph type="body" idx="1"/>
          </p:nvPr>
        </p:nvSpPr>
        <p:spPr>
          <a:xfrm>
            <a:off x="836829" y="-9118"/>
            <a:ext cx="9856571" cy="532493"/>
          </a:xfrm>
        </p:spPr>
        <p:txBody>
          <a:bodyPr/>
          <a:lstStyle/>
          <a:p>
            <a:pPr marL="0" indent="0"/>
            <a:r>
              <a:rPr lang="en-US" sz="3600" dirty="0">
                <a:solidFill>
                  <a:schemeClr val="dk1"/>
                </a:solidFill>
              </a:rPr>
              <a:t>Other regional investments similarly focus mainly on supply and demand</a:t>
            </a:r>
            <a:endParaRPr lang="en-US" sz="3600" dirty="0">
              <a:solidFill>
                <a:schemeClr val="dk1"/>
              </a:solidFill>
              <a:sym typeface="Arial"/>
            </a:endParaRPr>
          </a:p>
          <a:p>
            <a:endParaRPr lang="en-US" dirty="0"/>
          </a:p>
        </p:txBody>
      </p:sp>
      <p:grpSp>
        <p:nvGrpSpPr>
          <p:cNvPr id="2" name="Group 1">
            <a:extLst>
              <a:ext uri="{FF2B5EF4-FFF2-40B4-BE49-F238E27FC236}">
                <a16:creationId xmlns:a16="http://schemas.microsoft.com/office/drawing/2014/main" id="{B3BB2B5C-1DDA-45A2-BDC3-BA2BD2C17853}"/>
              </a:ext>
            </a:extLst>
          </p:cNvPr>
          <p:cNvGrpSpPr/>
          <p:nvPr/>
        </p:nvGrpSpPr>
        <p:grpSpPr>
          <a:xfrm>
            <a:off x="393192" y="1755648"/>
            <a:ext cx="1828800" cy="2171846"/>
            <a:chOff x="9981228" y="2024072"/>
            <a:chExt cx="1828800" cy="2171846"/>
          </a:xfrm>
        </p:grpSpPr>
        <p:sp>
          <p:nvSpPr>
            <p:cNvPr id="19" name="TextBox 18">
              <a:extLst>
                <a:ext uri="{FF2B5EF4-FFF2-40B4-BE49-F238E27FC236}">
                  <a16:creationId xmlns:a16="http://schemas.microsoft.com/office/drawing/2014/main" id="{DF32ACDE-CA53-47EE-A588-F90FCFB7E0A6}"/>
                </a:ext>
              </a:extLst>
            </p:cNvPr>
            <p:cNvSpPr txBox="1"/>
            <p:nvPr/>
          </p:nvSpPr>
          <p:spPr>
            <a:xfrm>
              <a:off x="10290408" y="2024072"/>
              <a:ext cx="1519620" cy="307777"/>
            </a:xfrm>
            <a:prstGeom prst="rect">
              <a:avLst/>
            </a:prstGeom>
            <a:noFill/>
          </p:spPr>
          <p:txBody>
            <a:bodyPr wrap="square" rtlCol="0">
              <a:spAutoFit/>
            </a:bodyPr>
            <a:lstStyle/>
            <a:p>
              <a:r>
                <a:rPr lang="en-US" b="1" dirty="0">
                  <a:latin typeface="Arial Narrow" panose="020B0606020202030204" pitchFamily="34" charset="0"/>
                </a:rPr>
                <a:t>Hewlett</a:t>
              </a:r>
            </a:p>
          </p:txBody>
        </p:sp>
        <p:sp>
          <p:nvSpPr>
            <p:cNvPr id="20" name="TextBox 19">
              <a:extLst>
                <a:ext uri="{FF2B5EF4-FFF2-40B4-BE49-F238E27FC236}">
                  <a16:creationId xmlns:a16="http://schemas.microsoft.com/office/drawing/2014/main" id="{C54BD274-81A8-4DDC-8168-F77585074F0D}"/>
                </a:ext>
              </a:extLst>
            </p:cNvPr>
            <p:cNvSpPr txBox="1"/>
            <p:nvPr/>
          </p:nvSpPr>
          <p:spPr>
            <a:xfrm>
              <a:off x="10290408" y="3672698"/>
              <a:ext cx="1246495" cy="523220"/>
            </a:xfrm>
            <a:prstGeom prst="rect">
              <a:avLst/>
            </a:prstGeom>
            <a:noFill/>
          </p:spPr>
          <p:txBody>
            <a:bodyPr wrap="square" rtlCol="0">
              <a:spAutoFit/>
            </a:bodyPr>
            <a:lstStyle/>
            <a:p>
              <a:r>
                <a:rPr lang="en-US" b="1" dirty="0">
                  <a:latin typeface="Arial Narrow" panose="020B0606020202030204" pitchFamily="34" charset="0"/>
                </a:rPr>
                <a:t>Current investment</a:t>
              </a:r>
            </a:p>
          </p:txBody>
        </p:sp>
        <p:sp>
          <p:nvSpPr>
            <p:cNvPr id="21" name="Oval 20">
              <a:extLst>
                <a:ext uri="{FF2B5EF4-FFF2-40B4-BE49-F238E27FC236}">
                  <a16:creationId xmlns:a16="http://schemas.microsoft.com/office/drawing/2014/main" id="{F381AB92-810A-4DAD-9289-5843A72EE3DC}"/>
                </a:ext>
              </a:extLst>
            </p:cNvPr>
            <p:cNvSpPr>
              <a:spLocks noChangeAspect="1"/>
            </p:cNvSpPr>
            <p:nvPr/>
          </p:nvSpPr>
          <p:spPr>
            <a:xfrm>
              <a:off x="9982094" y="3732858"/>
              <a:ext cx="274320" cy="27432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E59D520-5B5B-4A27-AE1B-8EEE1AF05CE9}"/>
                </a:ext>
              </a:extLst>
            </p:cNvPr>
            <p:cNvSpPr>
              <a:spLocks noChangeAspect="1"/>
            </p:cNvSpPr>
            <p:nvPr/>
          </p:nvSpPr>
          <p:spPr>
            <a:xfrm>
              <a:off x="9982094" y="2084232"/>
              <a:ext cx="274320" cy="274320"/>
            </a:xfrm>
            <a:prstGeom prst="ellipse">
              <a:avLst/>
            </a:prstGeom>
            <a:solidFill>
              <a:schemeClr val="accent4">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E32E744-6174-4114-996D-83995394B3C3}"/>
                </a:ext>
              </a:extLst>
            </p:cNvPr>
            <p:cNvSpPr>
              <a:spLocks noChangeAspect="1"/>
            </p:cNvSpPr>
            <p:nvPr/>
          </p:nvSpPr>
          <p:spPr>
            <a:xfrm>
              <a:off x="9981228" y="3047069"/>
              <a:ext cx="275186" cy="274320"/>
            </a:xfrm>
            <a:prstGeom prst="ellipse">
              <a:avLst/>
            </a:prstGeom>
            <a:solidFill>
              <a:srgbClr val="F6B082"/>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Oval 23">
              <a:extLst>
                <a:ext uri="{FF2B5EF4-FFF2-40B4-BE49-F238E27FC236}">
                  <a16:creationId xmlns:a16="http://schemas.microsoft.com/office/drawing/2014/main" id="{7E9C6A7A-AC9C-4C1F-9101-FB24B918A8B0}"/>
                </a:ext>
              </a:extLst>
            </p:cNvPr>
            <p:cNvSpPr/>
            <p:nvPr/>
          </p:nvSpPr>
          <p:spPr>
            <a:xfrm>
              <a:off x="9982094" y="2525948"/>
              <a:ext cx="274320" cy="274320"/>
            </a:xfrm>
            <a:prstGeom prst="ellipse">
              <a:avLst/>
            </a:prstGeom>
            <a:solidFill>
              <a:schemeClr val="accent1">
                <a:lumMod val="50000"/>
                <a:lumOff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TextBox 24">
              <a:extLst>
                <a:ext uri="{FF2B5EF4-FFF2-40B4-BE49-F238E27FC236}">
                  <a16:creationId xmlns:a16="http://schemas.microsoft.com/office/drawing/2014/main" id="{23B40F1B-4842-4986-BBF8-DA350EAC9FA4}"/>
                </a:ext>
              </a:extLst>
            </p:cNvPr>
            <p:cNvSpPr txBox="1"/>
            <p:nvPr/>
          </p:nvSpPr>
          <p:spPr>
            <a:xfrm>
              <a:off x="10290408" y="2460815"/>
              <a:ext cx="1519620" cy="523220"/>
            </a:xfrm>
            <a:prstGeom prst="rect">
              <a:avLst/>
            </a:prstGeom>
            <a:noFill/>
          </p:spPr>
          <p:txBody>
            <a:bodyPr wrap="square" rtlCol="0">
              <a:spAutoFit/>
            </a:bodyPr>
            <a:lstStyle/>
            <a:p>
              <a:r>
                <a:rPr lang="en-US" b="1" dirty="0">
                  <a:latin typeface="Arial Narrow" panose="020B0606020202030204" pitchFamily="34" charset="0"/>
                </a:rPr>
                <a:t>Bill &amp; Melinda Gates Foundation</a:t>
              </a:r>
            </a:p>
          </p:txBody>
        </p:sp>
        <p:sp>
          <p:nvSpPr>
            <p:cNvPr id="26" name="TextBox 25">
              <a:extLst>
                <a:ext uri="{FF2B5EF4-FFF2-40B4-BE49-F238E27FC236}">
                  <a16:creationId xmlns:a16="http://schemas.microsoft.com/office/drawing/2014/main" id="{C826515E-EC0A-4C6E-A491-EDFC7F539450}"/>
                </a:ext>
              </a:extLst>
            </p:cNvPr>
            <p:cNvSpPr txBox="1"/>
            <p:nvPr/>
          </p:nvSpPr>
          <p:spPr>
            <a:xfrm>
              <a:off x="10292364" y="3018585"/>
              <a:ext cx="1246495" cy="307777"/>
            </a:xfrm>
            <a:prstGeom prst="rect">
              <a:avLst/>
            </a:prstGeom>
            <a:noFill/>
          </p:spPr>
          <p:txBody>
            <a:bodyPr wrap="square" rtlCol="0">
              <a:spAutoFit/>
            </a:bodyPr>
            <a:lstStyle/>
            <a:p>
              <a:r>
                <a:rPr lang="en-US" b="1" dirty="0">
                  <a:latin typeface="Arial Narrow" panose="020B0606020202030204" pitchFamily="34" charset="0"/>
                </a:rPr>
                <a:t>Anonymous</a:t>
              </a:r>
            </a:p>
          </p:txBody>
        </p:sp>
      </p:grpSp>
      <p:pic>
        <p:nvPicPr>
          <p:cNvPr id="3" name="Picture 2">
            <a:extLst>
              <a:ext uri="{FF2B5EF4-FFF2-40B4-BE49-F238E27FC236}">
                <a16:creationId xmlns:a16="http://schemas.microsoft.com/office/drawing/2014/main" id="{DD828EFB-CD4D-43FA-AB56-44D2316C3B9A}"/>
              </a:ext>
            </a:extLst>
          </p:cNvPr>
          <p:cNvPicPr>
            <a:picLocks noChangeAspect="1"/>
          </p:cNvPicPr>
          <p:nvPr/>
        </p:nvPicPr>
        <p:blipFill rotWithShape="1">
          <a:blip r:embed="rId3"/>
          <a:srcRect l="425" t="1357"/>
          <a:stretch/>
        </p:blipFill>
        <p:spPr>
          <a:xfrm>
            <a:off x="2286000" y="1344168"/>
            <a:ext cx="9509760" cy="3698862"/>
          </a:xfrm>
          <a:prstGeom prst="rect">
            <a:avLst/>
          </a:prstGeom>
        </p:spPr>
      </p:pic>
      <p:cxnSp>
        <p:nvCxnSpPr>
          <p:cNvPr id="12" name="Google Shape;526;p137">
            <a:extLst>
              <a:ext uri="{FF2B5EF4-FFF2-40B4-BE49-F238E27FC236}">
                <a16:creationId xmlns:a16="http://schemas.microsoft.com/office/drawing/2014/main" id="{2E741AE1-3E5F-4B0B-A3F9-F653F7465C9A}"/>
              </a:ext>
            </a:extLst>
          </p:cNvPr>
          <p:cNvCxnSpPr/>
          <p:nvPr/>
        </p:nvCxnSpPr>
        <p:spPr>
          <a:xfrm>
            <a:off x="9149260" y="1344168"/>
            <a:ext cx="0" cy="3931920"/>
          </a:xfrm>
          <a:prstGeom prst="straightConnector1">
            <a:avLst/>
          </a:prstGeom>
          <a:noFill/>
          <a:ln w="82550" cap="flat" cmpd="sng">
            <a:solidFill>
              <a:schemeClr val="accent4"/>
            </a:solidFill>
            <a:prstDash val="solid"/>
            <a:round/>
            <a:headEnd type="none" w="sm" len="sm"/>
            <a:tailEnd type="none" w="sm" len="sm"/>
          </a:ln>
        </p:spPr>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
          <p:cNvSpPr txBox="1">
            <a:spLocks noGrp="1"/>
          </p:cNvSpPr>
          <p:nvPr>
            <p:ph type="body" idx="3"/>
          </p:nvPr>
        </p:nvSpPr>
        <p:spPr>
          <a:xfrm>
            <a:off x="0" y="3304425"/>
            <a:ext cx="12192000" cy="2206707"/>
          </a:xfrm>
          <a:prstGeom prst="rect">
            <a:avLst/>
          </a:prstGeom>
          <a:noFill/>
          <a:ln>
            <a:noFill/>
          </a:ln>
        </p:spPr>
        <p:txBody>
          <a:bodyPr spcFirstLastPara="1" wrap="square" lIns="91425" tIns="45700" rIns="91425" bIns="45700" anchor="b" anchorCtr="0">
            <a:noAutofit/>
          </a:bodyPr>
          <a:lstStyle/>
          <a:p>
            <a:pPr marL="0" lvl="0" indent="0">
              <a:buSzPts val="5000"/>
            </a:pPr>
            <a:r>
              <a:rPr lang="en-US" sz="5000" dirty="0">
                <a:latin typeface="Gill Sans" panose="020B0604020202020204" charset="0"/>
                <a:ea typeface="Calibri"/>
                <a:cs typeface="Calibri"/>
                <a:sym typeface="Calibri"/>
              </a:rPr>
              <a:t>Family Planning Investments in </a:t>
            </a:r>
            <a:br>
              <a:rPr lang="en-US" sz="5000" dirty="0">
                <a:latin typeface="Gill Sans" panose="020B0604020202020204" charset="0"/>
                <a:ea typeface="Calibri"/>
                <a:cs typeface="Calibri"/>
                <a:sym typeface="Calibri"/>
              </a:rPr>
            </a:br>
            <a:r>
              <a:rPr lang="en-US" sz="5000" dirty="0">
                <a:latin typeface="Gill Sans" panose="020B0604020202020204" charset="0"/>
                <a:ea typeface="Calibri"/>
                <a:cs typeface="Calibri"/>
                <a:sym typeface="Calibri"/>
              </a:rPr>
              <a:t>Burkina Faso, Côte d'Ivoire, </a:t>
            </a:r>
            <a:br>
              <a:rPr lang="en-US" sz="5000" dirty="0">
                <a:latin typeface="Gill Sans" panose="020B0604020202020204" charset="0"/>
                <a:ea typeface="Calibri"/>
                <a:cs typeface="Calibri"/>
                <a:sym typeface="Calibri"/>
              </a:rPr>
            </a:br>
            <a:r>
              <a:rPr lang="en-US" sz="5000" dirty="0">
                <a:latin typeface="Gill Sans" panose="020B0604020202020204" charset="0"/>
                <a:ea typeface="Calibri"/>
                <a:cs typeface="Calibri"/>
                <a:sym typeface="Calibri"/>
              </a:rPr>
              <a:t>Niger, and Togo</a:t>
            </a:r>
            <a:endParaRPr sz="5000" dirty="0">
              <a:latin typeface="Gill Sans" panose="020B0604020202020204" charset="0"/>
              <a:ea typeface="Calibri"/>
              <a:cs typeface="Calibri"/>
              <a:sym typeface="Calibri"/>
            </a:endParaRPr>
          </a:p>
          <a:p>
            <a:pPr marL="0" lvl="0" indent="0" algn="ctr" rtl="0">
              <a:lnSpc>
                <a:spcPct val="110000"/>
              </a:lnSpc>
              <a:spcBef>
                <a:spcPts val="0"/>
              </a:spcBef>
              <a:spcAft>
                <a:spcPts val="0"/>
              </a:spcAft>
              <a:buSzPts val="5000"/>
              <a:buNone/>
            </a:pPr>
            <a:endParaRPr sz="5400" dirty="0">
              <a:latin typeface="Calibri"/>
              <a:ea typeface="Calibri"/>
              <a:cs typeface="Calibri"/>
              <a:sym typeface="Calibri"/>
            </a:endParaRPr>
          </a:p>
        </p:txBody>
      </p:sp>
      <p:sp>
        <p:nvSpPr>
          <p:cNvPr id="398" name="Google Shape;398;p1"/>
          <p:cNvSpPr txBox="1">
            <a:spLocks noGrp="1"/>
          </p:cNvSpPr>
          <p:nvPr>
            <p:ph type="body" idx="2"/>
          </p:nvPr>
        </p:nvSpPr>
        <p:spPr>
          <a:xfrm>
            <a:off x="0" y="4730341"/>
            <a:ext cx="12192000" cy="473819"/>
          </a:xfrm>
          <a:prstGeom prst="rect">
            <a:avLst/>
          </a:prstGeom>
          <a:noFill/>
          <a:ln>
            <a:noFill/>
          </a:ln>
        </p:spPr>
        <p:txBody>
          <a:bodyPr spcFirstLastPara="1" wrap="square" lIns="91425" tIns="45700" rIns="91425" bIns="45700" anchor="ctr" anchorCtr="0">
            <a:noAutofit/>
          </a:bodyPr>
          <a:lstStyle/>
          <a:p>
            <a:pPr marL="457200" lvl="0" indent="-228600" algn="ctr" rtl="0">
              <a:lnSpc>
                <a:spcPct val="110000"/>
              </a:lnSpc>
              <a:spcBef>
                <a:spcPts val="0"/>
              </a:spcBef>
              <a:spcAft>
                <a:spcPts val="0"/>
              </a:spcAft>
              <a:buClr>
                <a:schemeClr val="lt1"/>
              </a:buClr>
              <a:buSzPts val="1400"/>
              <a:buFont typeface="Gill Sans"/>
              <a:buNone/>
            </a:pPr>
            <a:r>
              <a:rPr lang="en-US" sz="2400" dirty="0"/>
              <a:t>April 2020</a:t>
            </a:r>
            <a:endParaRPr dirty="0"/>
          </a:p>
        </p:txBody>
      </p:sp>
      <p:pic>
        <p:nvPicPr>
          <p:cNvPr id="6" name="Picture 5">
            <a:extLst>
              <a:ext uri="{FF2B5EF4-FFF2-40B4-BE49-F238E27FC236}">
                <a16:creationId xmlns:a16="http://schemas.microsoft.com/office/drawing/2014/main" id="{AD76788F-EAD2-4521-8C97-C85481F16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327" y="5823304"/>
            <a:ext cx="1243326" cy="892629"/>
          </a:xfrm>
          <a:prstGeom prst="rect">
            <a:avLst/>
          </a:prstGeom>
        </p:spPr>
      </p:pic>
      <p:pic>
        <p:nvPicPr>
          <p:cNvPr id="3" name="Picture 2" descr="A close up of a logo&#10;&#10;Description automatically generated">
            <a:extLst>
              <a:ext uri="{FF2B5EF4-FFF2-40B4-BE49-F238E27FC236}">
                <a16:creationId xmlns:a16="http://schemas.microsoft.com/office/drawing/2014/main" id="{B0C35F79-F329-4042-BBDE-40C37437AD9C}"/>
              </a:ext>
            </a:extLst>
          </p:cNvPr>
          <p:cNvPicPr>
            <a:picLocks noChangeAspect="1"/>
          </p:cNvPicPr>
          <p:nvPr/>
        </p:nvPicPr>
        <p:blipFill>
          <a:blip r:embed="rId4"/>
          <a:stretch>
            <a:fillRect/>
          </a:stretch>
        </p:blipFill>
        <p:spPr>
          <a:xfrm>
            <a:off x="6006019" y="5785912"/>
            <a:ext cx="1979595" cy="967413"/>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
          <p:cNvSpPr txBox="1"/>
          <p:nvPr/>
        </p:nvSpPr>
        <p:spPr>
          <a:xfrm>
            <a:off x="-203201" y="210652"/>
            <a:ext cx="12573001" cy="1125571"/>
          </a:xfrm>
          <a:prstGeom prst="rect">
            <a:avLst/>
          </a:prstGeom>
          <a:noFill/>
          <a:ln>
            <a:noFill/>
          </a:ln>
        </p:spPr>
        <p:txBody>
          <a:bodyPr spcFirstLastPara="1" wrap="square" lIns="91425" tIns="45700" rIns="91425" bIns="45700" anchor="t" anchorCtr="0">
            <a:noAutofit/>
          </a:bodyPr>
          <a:lstStyle/>
          <a:p>
            <a:pPr marL="231775" marR="0" lvl="0" indent="-3175" algn="l" rtl="0">
              <a:lnSpc>
                <a:spcPct val="110000"/>
              </a:lnSpc>
              <a:spcBef>
                <a:spcPts val="0"/>
              </a:spcBef>
              <a:spcAft>
                <a:spcPts val="0"/>
              </a:spcAft>
              <a:buClr>
                <a:schemeClr val="dk1"/>
              </a:buClr>
              <a:buSzPts val="4000"/>
              <a:buFont typeface="Gill Sans"/>
              <a:buNone/>
            </a:pPr>
            <a:endParaRPr sz="1400" b="0" i="0" u="none" strike="noStrike" cap="none" dirty="0">
              <a:solidFill>
                <a:srgbClr val="000000"/>
              </a:solidFill>
              <a:latin typeface="Arial"/>
              <a:ea typeface="Arial"/>
              <a:cs typeface="Arial"/>
              <a:sym typeface="Arial"/>
            </a:endParaRPr>
          </a:p>
        </p:txBody>
      </p:sp>
      <p:sp>
        <p:nvSpPr>
          <p:cNvPr id="2" name="Text Placeholder 1">
            <a:extLst>
              <a:ext uri="{FF2B5EF4-FFF2-40B4-BE49-F238E27FC236}">
                <a16:creationId xmlns:a16="http://schemas.microsoft.com/office/drawing/2014/main" id="{B84EAC08-AE7B-48CF-9681-A01A7C01D599}"/>
              </a:ext>
            </a:extLst>
          </p:cNvPr>
          <p:cNvSpPr>
            <a:spLocks noGrp="1"/>
          </p:cNvSpPr>
          <p:nvPr>
            <p:ph type="body" idx="1"/>
          </p:nvPr>
        </p:nvSpPr>
        <p:spPr>
          <a:xfrm>
            <a:off x="836829" y="-36186"/>
            <a:ext cx="9856571" cy="532493"/>
          </a:xfrm>
        </p:spPr>
        <p:txBody>
          <a:bodyPr/>
          <a:lstStyle/>
          <a:p>
            <a:pPr marL="0" indent="0"/>
            <a:r>
              <a:rPr lang="en-US" sz="3600" dirty="0">
                <a:solidFill>
                  <a:schemeClr val="dk1"/>
                </a:solidFill>
              </a:rPr>
              <a:t>Sub-regional investments focus more heavily on advocacy</a:t>
            </a:r>
            <a:endParaRPr lang="en-US" sz="3600" dirty="0">
              <a:solidFill>
                <a:schemeClr val="dk1"/>
              </a:solidFill>
              <a:sym typeface="Arial"/>
            </a:endParaRPr>
          </a:p>
          <a:p>
            <a:endParaRPr lang="en-US" dirty="0"/>
          </a:p>
        </p:txBody>
      </p:sp>
      <p:pic>
        <p:nvPicPr>
          <p:cNvPr id="7" name="Picture 6">
            <a:extLst>
              <a:ext uri="{FF2B5EF4-FFF2-40B4-BE49-F238E27FC236}">
                <a16:creationId xmlns:a16="http://schemas.microsoft.com/office/drawing/2014/main" id="{9FD6E3E1-AD6F-48AD-A372-660BED99A1DC}"/>
              </a:ext>
            </a:extLst>
          </p:cNvPr>
          <p:cNvPicPr>
            <a:picLocks noChangeAspect="1"/>
          </p:cNvPicPr>
          <p:nvPr/>
        </p:nvPicPr>
        <p:blipFill rotWithShape="1">
          <a:blip r:embed="rId3">
            <a:clrChange>
              <a:clrFrom>
                <a:srgbClr val="FFFFFF"/>
              </a:clrFrom>
              <a:clrTo>
                <a:srgbClr val="FFFFFF">
                  <a:alpha val="0"/>
                </a:srgbClr>
              </a:clrTo>
            </a:clrChange>
          </a:blip>
          <a:srcRect l="426" t="1603" b="-1"/>
          <a:stretch/>
        </p:blipFill>
        <p:spPr>
          <a:xfrm>
            <a:off x="2286000" y="1344167"/>
            <a:ext cx="8961120" cy="5482565"/>
          </a:xfrm>
          <a:prstGeom prst="rect">
            <a:avLst/>
          </a:prstGeom>
        </p:spPr>
      </p:pic>
      <p:cxnSp>
        <p:nvCxnSpPr>
          <p:cNvPr id="14" name="Google Shape;526;p137">
            <a:extLst>
              <a:ext uri="{FF2B5EF4-FFF2-40B4-BE49-F238E27FC236}">
                <a16:creationId xmlns:a16="http://schemas.microsoft.com/office/drawing/2014/main" id="{5658385C-7CF5-4C60-A02B-E129A43A0D12}"/>
              </a:ext>
            </a:extLst>
          </p:cNvPr>
          <p:cNvCxnSpPr/>
          <p:nvPr/>
        </p:nvCxnSpPr>
        <p:spPr>
          <a:xfrm>
            <a:off x="8803899" y="1376793"/>
            <a:ext cx="0" cy="5394960"/>
          </a:xfrm>
          <a:prstGeom prst="straightConnector1">
            <a:avLst/>
          </a:prstGeom>
          <a:noFill/>
          <a:ln w="82550" cap="flat" cmpd="sng">
            <a:solidFill>
              <a:schemeClr val="accent4"/>
            </a:solidFill>
            <a:prstDash val="solid"/>
            <a:round/>
            <a:headEnd type="none" w="sm" len="sm"/>
            <a:tailEnd type="none" w="sm" len="sm"/>
          </a:ln>
        </p:spPr>
      </p:cxnSp>
      <p:grpSp>
        <p:nvGrpSpPr>
          <p:cNvPr id="8" name="Group 7">
            <a:extLst>
              <a:ext uri="{FF2B5EF4-FFF2-40B4-BE49-F238E27FC236}">
                <a16:creationId xmlns:a16="http://schemas.microsoft.com/office/drawing/2014/main" id="{4D610CD5-5CD4-46AF-96E0-ADD90C0749A9}"/>
              </a:ext>
            </a:extLst>
          </p:cNvPr>
          <p:cNvGrpSpPr/>
          <p:nvPr/>
        </p:nvGrpSpPr>
        <p:grpSpPr>
          <a:xfrm>
            <a:off x="391156" y="1759385"/>
            <a:ext cx="1789953" cy="4209087"/>
            <a:chOff x="10240510" y="2084232"/>
            <a:chExt cx="1789953" cy="4209087"/>
          </a:xfrm>
        </p:grpSpPr>
        <p:sp>
          <p:nvSpPr>
            <p:cNvPr id="18" name="Rectangle 17">
              <a:extLst>
                <a:ext uri="{FF2B5EF4-FFF2-40B4-BE49-F238E27FC236}">
                  <a16:creationId xmlns:a16="http://schemas.microsoft.com/office/drawing/2014/main" id="{351B9A67-CBB5-4BB9-AD8A-D36A4181CE24}"/>
                </a:ext>
              </a:extLst>
            </p:cNvPr>
            <p:cNvSpPr/>
            <p:nvPr/>
          </p:nvSpPr>
          <p:spPr>
            <a:xfrm>
              <a:off x="10240510" y="2112019"/>
              <a:ext cx="279989" cy="27999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ectangle 18">
              <a:extLst>
                <a:ext uri="{FF2B5EF4-FFF2-40B4-BE49-F238E27FC236}">
                  <a16:creationId xmlns:a16="http://schemas.microsoft.com/office/drawing/2014/main" id="{4DDE877B-A3C1-4B2A-96CF-D1313C9EB4F6}"/>
                </a:ext>
              </a:extLst>
            </p:cNvPr>
            <p:cNvSpPr/>
            <p:nvPr/>
          </p:nvSpPr>
          <p:spPr>
            <a:xfrm>
              <a:off x="10240510" y="3053803"/>
              <a:ext cx="279989" cy="274320"/>
            </a:xfrm>
            <a:prstGeom prst="rect">
              <a:avLst/>
            </a:prstGeom>
            <a:solidFill>
              <a:schemeClr val="accent4">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0" name="Rectangle 19">
              <a:extLst>
                <a:ext uri="{FF2B5EF4-FFF2-40B4-BE49-F238E27FC236}">
                  <a16:creationId xmlns:a16="http://schemas.microsoft.com/office/drawing/2014/main" id="{7C474626-6328-40C3-88BA-AAF48696B18E}"/>
                </a:ext>
              </a:extLst>
            </p:cNvPr>
            <p:cNvSpPr/>
            <p:nvPr/>
          </p:nvSpPr>
          <p:spPr>
            <a:xfrm>
              <a:off x="10240510" y="3553185"/>
              <a:ext cx="279989" cy="274320"/>
            </a:xfrm>
            <a:prstGeom prst="rect">
              <a:avLst/>
            </a:prstGeom>
            <a:solidFill>
              <a:schemeClr val="accent1">
                <a:lumMod val="50000"/>
                <a:lumOff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1" name="TextBox 20">
              <a:extLst>
                <a:ext uri="{FF2B5EF4-FFF2-40B4-BE49-F238E27FC236}">
                  <a16:creationId xmlns:a16="http://schemas.microsoft.com/office/drawing/2014/main" id="{9FEFCFD4-B555-4848-9CCD-FF181FF8C9A6}"/>
                </a:ext>
              </a:extLst>
            </p:cNvPr>
            <p:cNvSpPr txBox="1"/>
            <p:nvPr/>
          </p:nvSpPr>
          <p:spPr>
            <a:xfrm>
              <a:off x="10548824" y="2084232"/>
              <a:ext cx="1246495" cy="307777"/>
            </a:xfrm>
            <a:prstGeom prst="rect">
              <a:avLst/>
            </a:prstGeom>
            <a:noFill/>
          </p:spPr>
          <p:txBody>
            <a:bodyPr wrap="square" rtlCol="0">
              <a:spAutoFit/>
            </a:bodyPr>
            <a:lstStyle/>
            <a:p>
              <a:r>
                <a:rPr lang="en-US" b="1" dirty="0">
                  <a:latin typeface="Arial Narrow" panose="020B0606020202030204" pitchFamily="34" charset="0"/>
                </a:rPr>
                <a:t>USAID</a:t>
              </a:r>
            </a:p>
          </p:txBody>
        </p:sp>
        <p:sp>
          <p:nvSpPr>
            <p:cNvPr id="22" name="TextBox 21">
              <a:extLst>
                <a:ext uri="{FF2B5EF4-FFF2-40B4-BE49-F238E27FC236}">
                  <a16:creationId xmlns:a16="http://schemas.microsoft.com/office/drawing/2014/main" id="{B0B4898E-0A93-45D5-9F0A-A2D2139CFD80}"/>
                </a:ext>
              </a:extLst>
            </p:cNvPr>
            <p:cNvSpPr txBox="1"/>
            <p:nvPr/>
          </p:nvSpPr>
          <p:spPr>
            <a:xfrm>
              <a:off x="10548824" y="3053803"/>
              <a:ext cx="1246495" cy="307777"/>
            </a:xfrm>
            <a:prstGeom prst="rect">
              <a:avLst/>
            </a:prstGeom>
            <a:noFill/>
          </p:spPr>
          <p:txBody>
            <a:bodyPr wrap="square" rtlCol="0">
              <a:spAutoFit/>
            </a:bodyPr>
            <a:lstStyle/>
            <a:p>
              <a:r>
                <a:rPr lang="en-US" b="1" dirty="0">
                  <a:latin typeface="Arial Narrow" panose="020B0606020202030204" pitchFamily="34" charset="0"/>
                </a:rPr>
                <a:t>Hewlett</a:t>
              </a:r>
            </a:p>
          </p:txBody>
        </p:sp>
        <p:sp>
          <p:nvSpPr>
            <p:cNvPr id="23" name="TextBox 22">
              <a:extLst>
                <a:ext uri="{FF2B5EF4-FFF2-40B4-BE49-F238E27FC236}">
                  <a16:creationId xmlns:a16="http://schemas.microsoft.com/office/drawing/2014/main" id="{0561A37E-643D-4715-9A9A-0472B514FBB1}"/>
                </a:ext>
              </a:extLst>
            </p:cNvPr>
            <p:cNvSpPr txBox="1"/>
            <p:nvPr/>
          </p:nvSpPr>
          <p:spPr>
            <a:xfrm>
              <a:off x="10548824" y="3477458"/>
              <a:ext cx="1478511" cy="523220"/>
            </a:xfrm>
            <a:prstGeom prst="rect">
              <a:avLst/>
            </a:prstGeom>
            <a:noFill/>
          </p:spPr>
          <p:txBody>
            <a:bodyPr wrap="square" rtlCol="0">
              <a:spAutoFit/>
            </a:bodyPr>
            <a:lstStyle/>
            <a:p>
              <a:r>
                <a:rPr lang="en-US" b="1" dirty="0">
                  <a:latin typeface="Arial Narrow" panose="020B0606020202030204" pitchFamily="34" charset="0"/>
                </a:rPr>
                <a:t>Bill &amp; Melinda Gates Foundation</a:t>
              </a:r>
            </a:p>
          </p:txBody>
        </p:sp>
        <p:sp>
          <p:nvSpPr>
            <p:cNvPr id="24" name="Rectangle 23">
              <a:extLst>
                <a:ext uri="{FF2B5EF4-FFF2-40B4-BE49-F238E27FC236}">
                  <a16:creationId xmlns:a16="http://schemas.microsoft.com/office/drawing/2014/main" id="{E446BF58-DA29-4321-B5F1-5CB71B92D2C0}"/>
                </a:ext>
              </a:extLst>
            </p:cNvPr>
            <p:cNvSpPr/>
            <p:nvPr/>
          </p:nvSpPr>
          <p:spPr>
            <a:xfrm>
              <a:off x="10240510" y="5328464"/>
              <a:ext cx="279989" cy="27432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TextBox 24">
              <a:extLst>
                <a:ext uri="{FF2B5EF4-FFF2-40B4-BE49-F238E27FC236}">
                  <a16:creationId xmlns:a16="http://schemas.microsoft.com/office/drawing/2014/main" id="{ABC8161F-0DA4-41AF-B650-0D029AB72A68}"/>
                </a:ext>
              </a:extLst>
            </p:cNvPr>
            <p:cNvSpPr txBox="1"/>
            <p:nvPr/>
          </p:nvSpPr>
          <p:spPr>
            <a:xfrm>
              <a:off x="10548824" y="5246879"/>
              <a:ext cx="1246495" cy="523220"/>
            </a:xfrm>
            <a:prstGeom prst="rect">
              <a:avLst/>
            </a:prstGeom>
            <a:noFill/>
          </p:spPr>
          <p:txBody>
            <a:bodyPr wrap="square" rtlCol="0">
              <a:spAutoFit/>
            </a:bodyPr>
            <a:lstStyle/>
            <a:p>
              <a:r>
                <a:rPr lang="en-US" b="1" dirty="0">
                  <a:latin typeface="Arial Narrow" panose="020B0606020202030204" pitchFamily="34" charset="0"/>
                </a:rPr>
                <a:t>Closed investment</a:t>
              </a:r>
            </a:p>
          </p:txBody>
        </p:sp>
        <p:sp>
          <p:nvSpPr>
            <p:cNvPr id="26" name="Rectangle 25">
              <a:extLst>
                <a:ext uri="{FF2B5EF4-FFF2-40B4-BE49-F238E27FC236}">
                  <a16:creationId xmlns:a16="http://schemas.microsoft.com/office/drawing/2014/main" id="{07B83A72-72EB-4AF8-8882-E268043A93BD}"/>
                </a:ext>
              </a:extLst>
            </p:cNvPr>
            <p:cNvSpPr/>
            <p:nvPr/>
          </p:nvSpPr>
          <p:spPr>
            <a:xfrm>
              <a:off x="10243638" y="2569045"/>
              <a:ext cx="279989" cy="274320"/>
            </a:xfrm>
            <a:prstGeom prst="rect">
              <a:avLst/>
            </a:prstGeom>
            <a:solidFill>
              <a:schemeClr val="accent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7" name="TextBox 26">
              <a:extLst>
                <a:ext uri="{FF2B5EF4-FFF2-40B4-BE49-F238E27FC236}">
                  <a16:creationId xmlns:a16="http://schemas.microsoft.com/office/drawing/2014/main" id="{DA989758-96CC-4340-888F-CDD1FD57FE11}"/>
                </a:ext>
              </a:extLst>
            </p:cNvPr>
            <p:cNvSpPr txBox="1"/>
            <p:nvPr/>
          </p:nvSpPr>
          <p:spPr>
            <a:xfrm>
              <a:off x="10551952" y="2493318"/>
              <a:ext cx="1478511" cy="523220"/>
            </a:xfrm>
            <a:prstGeom prst="rect">
              <a:avLst/>
            </a:prstGeom>
            <a:noFill/>
          </p:spPr>
          <p:txBody>
            <a:bodyPr wrap="square" rtlCol="0">
              <a:spAutoFit/>
            </a:bodyPr>
            <a:lstStyle/>
            <a:p>
              <a:r>
                <a:rPr lang="en-US" b="1" dirty="0">
                  <a:latin typeface="Arial Narrow" panose="020B0606020202030204" pitchFamily="34" charset="0"/>
                </a:rPr>
                <a:t>Advanced Family Planning</a:t>
              </a:r>
            </a:p>
          </p:txBody>
        </p:sp>
        <p:sp>
          <p:nvSpPr>
            <p:cNvPr id="28" name="Rectangle 27">
              <a:extLst>
                <a:ext uri="{FF2B5EF4-FFF2-40B4-BE49-F238E27FC236}">
                  <a16:creationId xmlns:a16="http://schemas.microsoft.com/office/drawing/2014/main" id="{E56B91A2-C2EF-4160-9917-D3ECAAEED0F9}"/>
                </a:ext>
              </a:extLst>
            </p:cNvPr>
            <p:cNvSpPr/>
            <p:nvPr/>
          </p:nvSpPr>
          <p:spPr>
            <a:xfrm>
              <a:off x="10240510" y="4037943"/>
              <a:ext cx="279989" cy="274320"/>
            </a:xfrm>
            <a:prstGeom prst="rect">
              <a:avLst/>
            </a:prstGeom>
            <a:solidFill>
              <a:schemeClr val="accent6">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9" name="Rectangle 28">
              <a:extLst>
                <a:ext uri="{FF2B5EF4-FFF2-40B4-BE49-F238E27FC236}">
                  <a16:creationId xmlns:a16="http://schemas.microsoft.com/office/drawing/2014/main" id="{4FD2D31C-C17D-41F1-801E-3815C0668056}"/>
                </a:ext>
              </a:extLst>
            </p:cNvPr>
            <p:cNvSpPr/>
            <p:nvPr/>
          </p:nvSpPr>
          <p:spPr>
            <a:xfrm>
              <a:off x="10240510" y="4537325"/>
              <a:ext cx="279989" cy="274320"/>
            </a:xfrm>
            <a:prstGeom prst="rect">
              <a:avLst/>
            </a:prstGeom>
            <a:solidFill>
              <a:schemeClr val="accent5">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0" name="TextBox 29">
              <a:extLst>
                <a:ext uri="{FF2B5EF4-FFF2-40B4-BE49-F238E27FC236}">
                  <a16:creationId xmlns:a16="http://schemas.microsoft.com/office/drawing/2014/main" id="{E333A417-AA39-463E-B9D3-043F3B3E0D8B}"/>
                </a:ext>
              </a:extLst>
            </p:cNvPr>
            <p:cNvSpPr txBox="1"/>
            <p:nvPr/>
          </p:nvSpPr>
          <p:spPr>
            <a:xfrm>
              <a:off x="10548824" y="4037943"/>
              <a:ext cx="1246495" cy="307777"/>
            </a:xfrm>
            <a:prstGeom prst="rect">
              <a:avLst/>
            </a:prstGeom>
            <a:noFill/>
          </p:spPr>
          <p:txBody>
            <a:bodyPr wrap="square" rtlCol="0">
              <a:spAutoFit/>
            </a:bodyPr>
            <a:lstStyle/>
            <a:p>
              <a:r>
                <a:rPr lang="en-US" b="1" dirty="0">
                  <a:latin typeface="Arial Narrow" panose="020B0606020202030204" pitchFamily="34" charset="0"/>
                </a:rPr>
                <a:t>World Bank</a:t>
              </a:r>
            </a:p>
          </p:txBody>
        </p:sp>
        <p:sp>
          <p:nvSpPr>
            <p:cNvPr id="31" name="TextBox 30">
              <a:extLst>
                <a:ext uri="{FF2B5EF4-FFF2-40B4-BE49-F238E27FC236}">
                  <a16:creationId xmlns:a16="http://schemas.microsoft.com/office/drawing/2014/main" id="{5A1E7066-46AF-462F-B1D0-71624047E38C}"/>
                </a:ext>
              </a:extLst>
            </p:cNvPr>
            <p:cNvSpPr txBox="1"/>
            <p:nvPr/>
          </p:nvSpPr>
          <p:spPr>
            <a:xfrm>
              <a:off x="10548824" y="4461598"/>
              <a:ext cx="1478511" cy="523220"/>
            </a:xfrm>
            <a:prstGeom prst="rect">
              <a:avLst/>
            </a:prstGeom>
            <a:noFill/>
          </p:spPr>
          <p:txBody>
            <a:bodyPr wrap="square" rtlCol="0">
              <a:spAutoFit/>
            </a:bodyPr>
            <a:lstStyle/>
            <a:p>
              <a:r>
                <a:rPr lang="en-US" b="1" dirty="0" err="1">
                  <a:latin typeface="Arial Narrow" panose="020B0606020202030204" pitchFamily="34" charset="0"/>
                </a:rPr>
                <a:t>Agence</a:t>
              </a:r>
              <a:r>
                <a:rPr lang="en-US" b="1" dirty="0">
                  <a:latin typeface="Arial Narrow" panose="020B0606020202030204" pitchFamily="34" charset="0"/>
                </a:rPr>
                <a:t> </a:t>
              </a:r>
              <a:r>
                <a:rPr lang="en-US" b="1" dirty="0" err="1">
                  <a:latin typeface="Arial Narrow" panose="020B0606020202030204" pitchFamily="34" charset="0"/>
                </a:rPr>
                <a:t>française</a:t>
              </a:r>
              <a:r>
                <a:rPr lang="en-US" b="1" dirty="0">
                  <a:latin typeface="Arial Narrow" panose="020B0606020202030204" pitchFamily="34" charset="0"/>
                </a:rPr>
                <a:t> de </a:t>
              </a:r>
              <a:r>
                <a:rPr lang="en-US" b="1" dirty="0" err="1">
                  <a:latin typeface="Arial Narrow" panose="020B0606020202030204" pitchFamily="34" charset="0"/>
                </a:rPr>
                <a:t>développement</a:t>
              </a:r>
              <a:r>
                <a:rPr lang="en-US" b="1" dirty="0">
                  <a:latin typeface="Arial Narrow" panose="020B0606020202030204" pitchFamily="34" charset="0"/>
                </a:rPr>
                <a:t> </a:t>
              </a:r>
            </a:p>
          </p:txBody>
        </p:sp>
        <p:sp>
          <p:nvSpPr>
            <p:cNvPr id="32" name="TextBox 31">
              <a:extLst>
                <a:ext uri="{FF2B5EF4-FFF2-40B4-BE49-F238E27FC236}">
                  <a16:creationId xmlns:a16="http://schemas.microsoft.com/office/drawing/2014/main" id="{7E24EE02-5E5E-4489-9A86-BC9EBAEEC69C}"/>
                </a:ext>
              </a:extLst>
            </p:cNvPr>
            <p:cNvSpPr txBox="1"/>
            <p:nvPr/>
          </p:nvSpPr>
          <p:spPr>
            <a:xfrm>
              <a:off x="10548824" y="5770099"/>
              <a:ext cx="1246495" cy="523220"/>
            </a:xfrm>
            <a:prstGeom prst="rect">
              <a:avLst/>
            </a:prstGeom>
            <a:noFill/>
          </p:spPr>
          <p:txBody>
            <a:bodyPr wrap="square" rtlCol="0">
              <a:spAutoFit/>
            </a:bodyPr>
            <a:lstStyle/>
            <a:p>
              <a:r>
                <a:rPr lang="en-US" b="1" dirty="0">
                  <a:latin typeface="Arial Narrow" panose="020B0606020202030204" pitchFamily="34" charset="0"/>
                </a:rPr>
                <a:t>Current investment</a:t>
              </a:r>
            </a:p>
          </p:txBody>
        </p:sp>
        <p:sp>
          <p:nvSpPr>
            <p:cNvPr id="33" name="Oval 32">
              <a:extLst>
                <a:ext uri="{FF2B5EF4-FFF2-40B4-BE49-F238E27FC236}">
                  <a16:creationId xmlns:a16="http://schemas.microsoft.com/office/drawing/2014/main" id="{58A69D73-3CB3-41B3-A8DF-8D1F06E952F9}"/>
                </a:ext>
              </a:extLst>
            </p:cNvPr>
            <p:cNvSpPr>
              <a:spLocks noChangeAspect="1"/>
            </p:cNvSpPr>
            <p:nvPr/>
          </p:nvSpPr>
          <p:spPr>
            <a:xfrm>
              <a:off x="10240510" y="5830259"/>
              <a:ext cx="274320" cy="27432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3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228600" algn="l" rtl="0">
              <a:lnSpc>
                <a:spcPct val="80000"/>
              </a:lnSpc>
              <a:spcBef>
                <a:spcPts val="0"/>
              </a:spcBef>
              <a:spcAft>
                <a:spcPts val="0"/>
              </a:spcAft>
              <a:buClr>
                <a:schemeClr val="lt1"/>
              </a:buClr>
              <a:buSzPts val="7200"/>
              <a:buFont typeface="Gill Sans"/>
              <a:buNone/>
            </a:pPr>
            <a:r>
              <a:rPr lang="en-US" sz="5040"/>
              <a:t>Burkina Faso </a:t>
            </a:r>
            <a:r>
              <a:rPr lang="en-US" sz="504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investments</a:t>
            </a:r>
            <a:endParaRPr lang="en-US"/>
          </a:p>
          <a:p>
            <a:pPr marL="457200" lvl="0" indent="-228600" algn="l" rtl="0">
              <a:lnSpc>
                <a:spcPct val="80000"/>
              </a:lnSpc>
              <a:spcBef>
                <a:spcPts val="0"/>
              </a:spcBef>
              <a:spcAft>
                <a:spcPts val="0"/>
              </a:spcAft>
              <a:buClr>
                <a:schemeClr val="lt1"/>
              </a:buClr>
              <a:buSzPts val="7200"/>
              <a:buFont typeface="Gill Sans"/>
              <a:buNone/>
            </a:pPr>
            <a:r>
              <a:rPr lang="en-US" sz="5040"/>
              <a:t>(excludes regional investments)</a:t>
            </a:r>
            <a:endParaRPr 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7E71709-0C32-44E9-8D74-68959FD3E843}"/>
              </a:ext>
            </a:extLst>
          </p:cNvPr>
          <p:cNvPicPr>
            <a:picLocks noGrp="1" noChangeAspect="1"/>
          </p:cNvPicPr>
          <p:nvPr>
            <p:ph type="pic" idx="2"/>
          </p:nvPr>
        </p:nvPicPr>
        <p:blipFill>
          <a:blip r:embed="rId3"/>
          <a:srcRect/>
          <a:stretch/>
        </p:blipFill>
        <p:spPr>
          <a:xfrm>
            <a:off x="-3232" y="-17967"/>
            <a:ext cx="4803775" cy="6864277"/>
          </a:xfrm>
          <a:prstGeom prst="rect">
            <a:avLst/>
          </a:prstGeom>
          <a:solidFill>
            <a:srgbClr val="F2F2F2"/>
          </a:solidFill>
          <a:ln>
            <a:noFill/>
          </a:ln>
        </p:spPr>
      </p:pic>
      <p:sp>
        <p:nvSpPr>
          <p:cNvPr id="568" name="Google Shape;568;p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800"/>
              <a:buNone/>
            </a:pPr>
            <a:r>
              <a:rPr lang="en-US" sz="3600" dirty="0"/>
              <a:t>Burkina Faso</a:t>
            </a:r>
            <a:endParaRPr sz="3600" dirty="0"/>
          </a:p>
        </p:txBody>
      </p:sp>
      <p:sp>
        <p:nvSpPr>
          <p:cNvPr id="569" name="Google Shape;569;p6"/>
          <p:cNvSpPr txBox="1"/>
          <p:nvPr/>
        </p:nvSpPr>
        <p:spPr>
          <a:xfrm>
            <a:off x="4964538" y="2036042"/>
            <a:ext cx="178012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000000"/>
                </a:solidFill>
                <a:latin typeface="Gill Sans"/>
                <a:ea typeface="Gill Sans"/>
                <a:cs typeface="Gill Sans"/>
                <a:sym typeface="Gill Sans"/>
              </a:rPr>
              <a:t>TFR</a:t>
            </a:r>
            <a:r>
              <a:rPr lang="en-US" sz="2400" b="1" i="0" u="none" strike="noStrike" cap="none" baseline="30000" dirty="0">
                <a:solidFill>
                  <a:srgbClr val="000000"/>
                </a:solidFill>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5.2</a:t>
            </a:r>
            <a:endParaRPr sz="2400" dirty="0"/>
          </a:p>
        </p:txBody>
      </p:sp>
      <p:sp>
        <p:nvSpPr>
          <p:cNvPr id="570" name="Google Shape;570;p6"/>
          <p:cNvSpPr txBox="1"/>
          <p:nvPr/>
        </p:nvSpPr>
        <p:spPr>
          <a:xfrm>
            <a:off x="4964538" y="2527601"/>
            <a:ext cx="2262900" cy="633979"/>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dirty="0">
                <a:solidFill>
                  <a:srgbClr val="000000"/>
                </a:solidFill>
                <a:latin typeface="Gill Sans"/>
                <a:ea typeface="Gill Sans"/>
                <a:cs typeface="Gill Sans"/>
                <a:sym typeface="Gill Sans"/>
              </a:rPr>
              <a:t>Total fertility rate among women 15–49</a:t>
            </a:r>
            <a:endParaRPr dirty="0"/>
          </a:p>
        </p:txBody>
      </p:sp>
      <p:sp>
        <p:nvSpPr>
          <p:cNvPr id="571" name="Google Shape;571;p6"/>
          <p:cNvSpPr txBox="1"/>
          <p:nvPr/>
        </p:nvSpPr>
        <p:spPr>
          <a:xfrm>
            <a:off x="4964538" y="3933235"/>
            <a:ext cx="352490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000000"/>
                </a:solidFill>
                <a:latin typeface="Gill Sans"/>
                <a:ea typeface="Gill Sans"/>
                <a:cs typeface="Gill Sans"/>
                <a:sym typeface="Gill Sans"/>
              </a:rPr>
              <a:t>Unmet </a:t>
            </a:r>
            <a:br>
              <a:rPr lang="en-US" sz="2400" b="1" i="0" u="none" strike="noStrike" cap="none" dirty="0">
                <a:solidFill>
                  <a:srgbClr val="000000"/>
                </a:solidFill>
                <a:latin typeface="Gill Sans"/>
                <a:ea typeface="Gill Sans"/>
                <a:cs typeface="Gill Sans"/>
                <a:sym typeface="Gill Sans"/>
              </a:rPr>
            </a:br>
            <a:r>
              <a:rPr lang="en-US" sz="2400" b="1" i="0" u="none" strike="noStrike" cap="none" dirty="0">
                <a:solidFill>
                  <a:srgbClr val="000000"/>
                </a:solidFill>
                <a:latin typeface="Gill Sans"/>
                <a:ea typeface="Gill Sans"/>
                <a:cs typeface="Gill Sans"/>
                <a:sym typeface="Gill Sans"/>
              </a:rPr>
              <a:t>need</a:t>
            </a:r>
            <a:r>
              <a:rPr lang="en-US" sz="2400" b="1" i="0" u="none" strike="noStrike" cap="none" baseline="30000" dirty="0">
                <a:solidFill>
                  <a:srgbClr val="000000"/>
                </a:solidFill>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:19.1%</a:t>
            </a:r>
            <a:endParaRPr sz="2400" dirty="0"/>
          </a:p>
        </p:txBody>
      </p:sp>
      <p:sp>
        <p:nvSpPr>
          <p:cNvPr id="572" name="Google Shape;572;p6"/>
          <p:cNvSpPr txBox="1"/>
          <p:nvPr/>
        </p:nvSpPr>
        <p:spPr>
          <a:xfrm>
            <a:off x="4964538" y="4765788"/>
            <a:ext cx="2262956" cy="88614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dirty="0">
                <a:solidFill>
                  <a:srgbClr val="000000"/>
                </a:solidFill>
                <a:latin typeface="Gill Sans"/>
                <a:ea typeface="Gill Sans"/>
                <a:cs typeface="Gill Sans"/>
                <a:sym typeface="Gill Sans"/>
              </a:rPr>
              <a:t>Unmet need for contraception among all women </a:t>
            </a:r>
            <a:endParaRPr dirty="0"/>
          </a:p>
        </p:txBody>
      </p:sp>
      <p:sp>
        <p:nvSpPr>
          <p:cNvPr id="573" name="Google Shape;573;p6"/>
          <p:cNvSpPr txBox="1"/>
          <p:nvPr/>
        </p:nvSpPr>
        <p:spPr>
          <a:xfrm>
            <a:off x="8610020" y="2036042"/>
            <a:ext cx="256384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err="1">
                <a:solidFill>
                  <a:srgbClr val="000000"/>
                </a:solidFill>
                <a:latin typeface="Gill Sans"/>
                <a:ea typeface="Gill Sans"/>
                <a:cs typeface="Gill Sans"/>
                <a:sym typeface="Gill Sans"/>
              </a:rPr>
              <a:t>mCPR</a:t>
            </a:r>
            <a:r>
              <a:rPr lang="en-US" sz="2400" b="1" i="0" u="none" strike="noStrike" cap="none" baseline="30000" dirty="0">
                <a:solidFill>
                  <a:srgbClr val="000000"/>
                </a:solidFill>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30.7%</a:t>
            </a:r>
            <a:endParaRPr sz="2400" dirty="0"/>
          </a:p>
        </p:txBody>
      </p:sp>
      <p:sp>
        <p:nvSpPr>
          <p:cNvPr id="574" name="Google Shape;574;p6"/>
          <p:cNvSpPr txBox="1"/>
          <p:nvPr/>
        </p:nvSpPr>
        <p:spPr>
          <a:xfrm>
            <a:off x="8610020" y="2527601"/>
            <a:ext cx="2262900" cy="8862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Gill Sans"/>
                <a:ea typeface="Gill Sans"/>
                <a:cs typeface="Gill Sans"/>
                <a:sym typeface="Gill Sans"/>
              </a:rPr>
              <a:t>Married women using any modern method of contraception</a:t>
            </a:r>
            <a:endParaRPr/>
          </a:p>
        </p:txBody>
      </p:sp>
      <p:sp>
        <p:nvSpPr>
          <p:cNvPr id="575" name="Google Shape;575;p6"/>
          <p:cNvSpPr txBox="1"/>
          <p:nvPr/>
        </p:nvSpPr>
        <p:spPr>
          <a:xfrm>
            <a:off x="8610020" y="3933235"/>
            <a:ext cx="3629455" cy="830956"/>
          </a:xfrm>
          <a:prstGeom prst="rect">
            <a:avLst/>
          </a:prstGeom>
          <a:noFill/>
          <a:ln>
            <a:noFill/>
          </a:ln>
        </p:spPr>
        <p:txBody>
          <a:bodyPr spcFirstLastPara="1" wrap="square" lIns="91425" tIns="45700" rIns="91425" bIns="45700" anchor="t" anchorCtr="0">
            <a:spAutoFit/>
          </a:bodyPr>
          <a:lstStyle/>
          <a:p>
            <a:pPr lvl="0"/>
            <a:r>
              <a:rPr lang="en-US" sz="2400" b="1" i="0" u="none" strike="noStrike" cap="none" dirty="0">
                <a:solidFill>
                  <a:srgbClr val="000000"/>
                </a:solidFill>
                <a:latin typeface="Gill Sans"/>
                <a:ea typeface="Gill Sans"/>
                <a:cs typeface="Gill Sans"/>
                <a:sym typeface="Gill Sans"/>
              </a:rPr>
              <a:t>Adolescent (15–19) </a:t>
            </a:r>
            <a:r>
              <a:rPr lang="en-US" sz="2400" b="1" i="0" u="none" strike="noStrike" cap="none" dirty="0" err="1">
                <a:solidFill>
                  <a:srgbClr val="000000"/>
                </a:solidFill>
                <a:latin typeface="Gill Sans"/>
                <a:ea typeface="Gill Sans"/>
                <a:cs typeface="Gill Sans"/>
                <a:sym typeface="Gill Sans"/>
              </a:rPr>
              <a:t>preg</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26.8%</a:t>
            </a:r>
            <a:endParaRPr sz="2400" dirty="0"/>
          </a:p>
        </p:txBody>
      </p:sp>
      <p:sp>
        <p:nvSpPr>
          <p:cNvPr id="576" name="Google Shape;576;p6"/>
          <p:cNvSpPr txBox="1"/>
          <p:nvPr/>
        </p:nvSpPr>
        <p:spPr>
          <a:xfrm>
            <a:off x="8610020" y="4765788"/>
            <a:ext cx="2262900" cy="904823"/>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Gill Sans"/>
                <a:ea typeface="Gill Sans"/>
                <a:cs typeface="Gill Sans"/>
                <a:sym typeface="Gill Sans"/>
              </a:rPr>
              <a:t>Percentage of </a:t>
            </a:r>
            <a:r>
              <a:rPr lang="en-US" sz="1600" b="0" i="0" u="none" strike="noStrike" cap="none">
                <a:solidFill>
                  <a:srgbClr val="000000"/>
                </a:solidFill>
                <a:latin typeface="Gill Sans"/>
                <a:ea typeface="Gill Sans"/>
                <a:cs typeface="Gill Sans"/>
                <a:sym typeface="Gill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teenagers</a:t>
            </a:r>
            <a:r>
              <a:rPr lang="en-US" sz="1600" b="0" i="0" u="none" strike="noStrike" cap="none">
                <a:solidFill>
                  <a:srgbClr val="000000"/>
                </a:solidFill>
                <a:latin typeface="Gill Sans"/>
                <a:ea typeface="Gill Sans"/>
                <a:cs typeface="Gill Sans"/>
                <a:sym typeface="Gill Sans"/>
              </a:rPr>
              <a:t> who have started childbearing</a:t>
            </a:r>
            <a:endParaRPr lang="en-US"/>
          </a:p>
        </p:txBody>
      </p:sp>
      <p:sp>
        <p:nvSpPr>
          <p:cNvPr id="579" name="Google Shape;579;p6"/>
          <p:cNvSpPr txBox="1"/>
          <p:nvPr/>
        </p:nvSpPr>
        <p:spPr>
          <a:xfrm>
            <a:off x="4964538" y="6265536"/>
            <a:ext cx="447411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Gill Sans" panose="020B0604020202020204" charset="0"/>
                <a:sym typeface="Arial"/>
              </a:rPr>
              <a:t>Source: *2018 PMA Survey; **2017–2018 MIS</a:t>
            </a:r>
            <a:endParaRPr sz="1200" dirty="0">
              <a:latin typeface="Gill Sans" panose="020B0604020202020204"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B6D59E-1C90-4E18-9AB6-453A99D93E4A}"/>
              </a:ext>
            </a:extLst>
          </p:cNvPr>
          <p:cNvSpPr>
            <a:spLocks noGrp="1"/>
          </p:cNvSpPr>
          <p:nvPr>
            <p:ph type="title"/>
          </p:nvPr>
        </p:nvSpPr>
        <p:spPr>
          <a:xfrm>
            <a:off x="1897039" y="691763"/>
            <a:ext cx="8659504" cy="5343277"/>
          </a:xfrm>
        </p:spPr>
        <p:txBody>
          <a:bodyPr>
            <a:normAutofit fontScale="90000"/>
          </a:bodyPr>
          <a:lstStyle/>
          <a:p>
            <a: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15"/>
                  </a:ext>
                </a:extLst>
              </a:rPr>
              <a:t>In the last </a:t>
            </a:r>
            <a:r>
              <a:rPr lang="en-US">
                <a:latin typeface="Calibri" panose="020F0502020204030204" pitchFamily="34" charset="0"/>
                <a:ea typeface="Calibri"/>
                <a:cs typeface="Calibri" panose="020F0502020204030204" pitchFamily="34" charset="0"/>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15"/>
                  </a:ext>
                </a:extLst>
              </a:rPr>
              <a:t>five</a:t>
            </a:r>
            <a: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15"/>
                  </a:ext>
                </a:extLst>
              </a:rPr>
              <a:t> years</a:t>
            </a:r>
            <a: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16"/>
                  </a:ext>
                </a:extLst>
              </a:rPr>
              <a:t> we counted 27 </a:t>
            </a:r>
            <a: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18"/>
                  </a:ext>
                </a:extLst>
              </a:rPr>
              <a:t>investments in </a:t>
            </a:r>
            <a:r>
              <a:rPr lang="en-US" i="1">
                <a:solidFill>
                  <a:schemeClr val="accent4"/>
                </a:solidFill>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18"/>
                  </a:ext>
                </a:extLst>
              </a:rPr>
              <a:t>Burkina Faso</a:t>
            </a:r>
            <a: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18"/>
                  </a:ext>
                </a:extLst>
              </a:rPr>
              <a:t>, excluding regional investments. </a:t>
            </a:r>
            <a:b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br>
            <a:b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br>
            <a: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Of these investments, </a:t>
            </a:r>
            <a: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18"/>
                  </a:ext>
                </a:extLst>
              </a:rPr>
              <a:t>12 </a:t>
            </a:r>
            <a: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19"/>
                  </a:ext>
                </a:extLst>
              </a:rPr>
              <a:t>have addressed FP supply, 14 have focused on demand, 13 on advocacy, and 3 on measurement.</a:t>
            </a:r>
            <a:b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19"/>
                  </a:ext>
                </a:extLst>
              </a:rPr>
            </a:br>
            <a:br>
              <a:rPr lang="en-US">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19"/>
                  </a:ext>
                </a:extLst>
              </a:rPr>
            </a:br>
            <a:r>
              <a:rPr lang="en-US">
                <a:latin typeface="Calibri" panose="020F0502020204030204" pitchFamily="34" charset="0"/>
                <a:cs typeface="Calibri" panose="020F0502020204030204" pitchFamily="34" charset="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24"/>
                  </a:ext>
                </a:extLst>
              </a:rPr>
              <a:t>Burkina Faso has more investments compared to other countries and </a:t>
            </a:r>
            <a:r>
              <a:rPr lang="en-US">
                <a:latin typeface="Calibri" panose="020F0502020204030204" pitchFamily="34" charset="0"/>
                <a:cs typeface="Calibri" panose="020F0502020204030204" pitchFamily="34" charset="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25"/>
                  </a:ext>
                </a:extLst>
              </a:rPr>
              <a:t>covers</a:t>
            </a:r>
            <a:r>
              <a:rPr lang="en-US">
                <a:latin typeface="Calibri" panose="020F0502020204030204" pitchFamily="34" charset="0"/>
                <a:cs typeface="Calibri" panose="020F0502020204030204" pitchFamily="34" charset="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26"/>
                  </a:ext>
                </a:extLst>
              </a:rPr>
              <a:t> a balanced range of </a:t>
            </a:r>
            <a:r>
              <a:rPr lang="en-US">
                <a:latin typeface="Calibri" panose="020F0502020204030204" pitchFamily="34" charset="0"/>
                <a:cs typeface="Calibri" panose="020F0502020204030204" pitchFamily="34" charset="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27"/>
                  </a:ext>
                </a:extLst>
              </a:rPr>
              <a:t>technical</a:t>
            </a:r>
            <a:r>
              <a:rPr lang="en-US">
                <a:latin typeface="Calibri" panose="020F0502020204030204" pitchFamily="34" charset="0"/>
                <a:cs typeface="Calibri" panose="020F0502020204030204" pitchFamily="34" charset="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28"/>
                  </a:ext>
                </a:extLst>
              </a:rPr>
              <a:t> areas.</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8871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40"/>
          <p:cNvSpPr txBox="1">
            <a:spLocks noGrp="1"/>
          </p:cNvSpPr>
          <p:nvPr>
            <p:ph type="body" idx="1"/>
          </p:nvPr>
        </p:nvSpPr>
        <p:spPr>
          <a:xfrm>
            <a:off x="836830" y="2152"/>
            <a:ext cx="9545662" cy="532493"/>
          </a:xfrm>
        </p:spPr>
        <p:txBody>
          <a:bodyPr/>
          <a:lstStyle/>
          <a:p>
            <a:pPr marL="0" indent="0">
              <a:buClr>
                <a:srgbClr val="303030"/>
              </a:buClr>
              <a:buSzPts val="2800"/>
            </a:pPr>
            <a:r>
              <a:rPr lang="en-US" sz="3600" dirty="0">
                <a:solidFill>
                  <a:schemeClr val="dk1"/>
                </a:solidFill>
                <a:sym typeface="Calibri"/>
              </a:rPr>
              <a:t>Investments that have ended in the last five years cover all major technical areas</a:t>
            </a:r>
          </a:p>
          <a:p>
            <a:pPr lvl="0"/>
            <a:endParaRPr lang="en-US" dirty="0"/>
          </a:p>
        </p:txBody>
      </p:sp>
      <p:pic>
        <p:nvPicPr>
          <p:cNvPr id="6" name="Picture 5">
            <a:extLst>
              <a:ext uri="{FF2B5EF4-FFF2-40B4-BE49-F238E27FC236}">
                <a16:creationId xmlns:a16="http://schemas.microsoft.com/office/drawing/2014/main" id="{D00FC89B-00F7-4B34-8471-7D625434AA3E}"/>
              </a:ext>
            </a:extLst>
          </p:cNvPr>
          <p:cNvPicPr>
            <a:picLocks noChangeAspect="1"/>
          </p:cNvPicPr>
          <p:nvPr/>
        </p:nvPicPr>
        <p:blipFill>
          <a:blip r:embed="rId3"/>
          <a:stretch>
            <a:fillRect/>
          </a:stretch>
        </p:blipFill>
        <p:spPr>
          <a:xfrm>
            <a:off x="2834640" y="1316736"/>
            <a:ext cx="7419975" cy="3933825"/>
          </a:xfrm>
          <a:prstGeom prst="rect">
            <a:avLst/>
          </a:prstGeom>
        </p:spPr>
      </p:pic>
      <p:grpSp>
        <p:nvGrpSpPr>
          <p:cNvPr id="17" name="Group 16">
            <a:extLst>
              <a:ext uri="{FF2B5EF4-FFF2-40B4-BE49-F238E27FC236}">
                <a16:creationId xmlns:a16="http://schemas.microsoft.com/office/drawing/2014/main" id="{14028341-A120-4E8E-961A-1FFE389A5C5D}"/>
              </a:ext>
            </a:extLst>
          </p:cNvPr>
          <p:cNvGrpSpPr/>
          <p:nvPr/>
        </p:nvGrpSpPr>
        <p:grpSpPr>
          <a:xfrm>
            <a:off x="391156" y="1759385"/>
            <a:ext cx="1789953" cy="3685867"/>
            <a:chOff x="10240510" y="2084232"/>
            <a:chExt cx="1789953" cy="3685867"/>
          </a:xfrm>
        </p:grpSpPr>
        <p:sp>
          <p:nvSpPr>
            <p:cNvPr id="18" name="Rectangle 17">
              <a:extLst>
                <a:ext uri="{FF2B5EF4-FFF2-40B4-BE49-F238E27FC236}">
                  <a16:creationId xmlns:a16="http://schemas.microsoft.com/office/drawing/2014/main" id="{549E93A4-C0DC-4D60-810F-CA2F34B01DB8}"/>
                </a:ext>
              </a:extLst>
            </p:cNvPr>
            <p:cNvSpPr/>
            <p:nvPr/>
          </p:nvSpPr>
          <p:spPr>
            <a:xfrm>
              <a:off x="10240510" y="2112019"/>
              <a:ext cx="279989" cy="27999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Rectangle 18">
              <a:extLst>
                <a:ext uri="{FF2B5EF4-FFF2-40B4-BE49-F238E27FC236}">
                  <a16:creationId xmlns:a16="http://schemas.microsoft.com/office/drawing/2014/main" id="{EFD3971E-6FE4-4B74-9C3B-4A1E87DF4626}"/>
                </a:ext>
              </a:extLst>
            </p:cNvPr>
            <p:cNvSpPr/>
            <p:nvPr/>
          </p:nvSpPr>
          <p:spPr>
            <a:xfrm>
              <a:off x="10240510" y="3053803"/>
              <a:ext cx="279989" cy="274320"/>
            </a:xfrm>
            <a:prstGeom prst="rect">
              <a:avLst/>
            </a:prstGeom>
            <a:solidFill>
              <a:schemeClr val="accent4">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0" name="Rectangle 19">
              <a:extLst>
                <a:ext uri="{FF2B5EF4-FFF2-40B4-BE49-F238E27FC236}">
                  <a16:creationId xmlns:a16="http://schemas.microsoft.com/office/drawing/2014/main" id="{F76D1FD5-3ECB-4B84-B851-1E6F5566BD65}"/>
                </a:ext>
              </a:extLst>
            </p:cNvPr>
            <p:cNvSpPr/>
            <p:nvPr/>
          </p:nvSpPr>
          <p:spPr>
            <a:xfrm>
              <a:off x="10240510" y="3553185"/>
              <a:ext cx="279989" cy="274320"/>
            </a:xfrm>
            <a:prstGeom prst="rect">
              <a:avLst/>
            </a:prstGeom>
            <a:solidFill>
              <a:schemeClr val="accent3">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1" name="TextBox 20">
              <a:extLst>
                <a:ext uri="{FF2B5EF4-FFF2-40B4-BE49-F238E27FC236}">
                  <a16:creationId xmlns:a16="http://schemas.microsoft.com/office/drawing/2014/main" id="{44060B42-8606-40F7-8B78-C2FA610E0D77}"/>
                </a:ext>
              </a:extLst>
            </p:cNvPr>
            <p:cNvSpPr txBox="1"/>
            <p:nvPr/>
          </p:nvSpPr>
          <p:spPr>
            <a:xfrm>
              <a:off x="10548824" y="2084232"/>
              <a:ext cx="1246495" cy="307777"/>
            </a:xfrm>
            <a:prstGeom prst="rect">
              <a:avLst/>
            </a:prstGeom>
            <a:noFill/>
          </p:spPr>
          <p:txBody>
            <a:bodyPr wrap="square" rtlCol="0">
              <a:spAutoFit/>
            </a:bodyPr>
            <a:lstStyle/>
            <a:p>
              <a:r>
                <a:rPr lang="en-US" b="1" dirty="0">
                  <a:latin typeface="Arial Narrow" panose="020B0606020202030204" pitchFamily="34" charset="0"/>
                </a:rPr>
                <a:t>USAID</a:t>
              </a:r>
            </a:p>
          </p:txBody>
        </p:sp>
        <p:sp>
          <p:nvSpPr>
            <p:cNvPr id="22" name="TextBox 21">
              <a:extLst>
                <a:ext uri="{FF2B5EF4-FFF2-40B4-BE49-F238E27FC236}">
                  <a16:creationId xmlns:a16="http://schemas.microsoft.com/office/drawing/2014/main" id="{4A1D0E65-EA92-4CD0-8676-2A3ECAB8C7BB}"/>
                </a:ext>
              </a:extLst>
            </p:cNvPr>
            <p:cNvSpPr txBox="1"/>
            <p:nvPr/>
          </p:nvSpPr>
          <p:spPr>
            <a:xfrm>
              <a:off x="10548824" y="3053803"/>
              <a:ext cx="1246495" cy="307777"/>
            </a:xfrm>
            <a:prstGeom prst="rect">
              <a:avLst/>
            </a:prstGeom>
            <a:noFill/>
          </p:spPr>
          <p:txBody>
            <a:bodyPr wrap="square" rtlCol="0">
              <a:spAutoFit/>
            </a:bodyPr>
            <a:lstStyle/>
            <a:p>
              <a:r>
                <a:rPr lang="en-US" b="1" dirty="0">
                  <a:latin typeface="Arial Narrow" panose="020B0606020202030204" pitchFamily="34" charset="0"/>
                </a:rPr>
                <a:t>Hewlett</a:t>
              </a:r>
            </a:p>
          </p:txBody>
        </p:sp>
        <p:sp>
          <p:nvSpPr>
            <p:cNvPr id="23" name="TextBox 22">
              <a:extLst>
                <a:ext uri="{FF2B5EF4-FFF2-40B4-BE49-F238E27FC236}">
                  <a16:creationId xmlns:a16="http://schemas.microsoft.com/office/drawing/2014/main" id="{B57A0603-221B-4866-9EAA-358116056A62}"/>
                </a:ext>
              </a:extLst>
            </p:cNvPr>
            <p:cNvSpPr txBox="1"/>
            <p:nvPr/>
          </p:nvSpPr>
          <p:spPr>
            <a:xfrm>
              <a:off x="10548824" y="3553658"/>
              <a:ext cx="1478511" cy="307777"/>
            </a:xfrm>
            <a:prstGeom prst="rect">
              <a:avLst/>
            </a:prstGeom>
            <a:noFill/>
          </p:spPr>
          <p:txBody>
            <a:bodyPr wrap="square" rtlCol="0">
              <a:spAutoFit/>
            </a:bodyPr>
            <a:lstStyle/>
            <a:p>
              <a:r>
                <a:rPr lang="en-US" b="1" dirty="0">
                  <a:latin typeface="Arial Narrow" panose="020B0606020202030204" pitchFamily="34" charset="0"/>
                </a:rPr>
                <a:t>Private</a:t>
              </a:r>
            </a:p>
          </p:txBody>
        </p:sp>
        <p:sp>
          <p:nvSpPr>
            <p:cNvPr id="24" name="Rectangle 23">
              <a:extLst>
                <a:ext uri="{FF2B5EF4-FFF2-40B4-BE49-F238E27FC236}">
                  <a16:creationId xmlns:a16="http://schemas.microsoft.com/office/drawing/2014/main" id="{333FBF31-5C98-434F-B0C0-DD8FE0236BA7}"/>
                </a:ext>
              </a:extLst>
            </p:cNvPr>
            <p:cNvSpPr/>
            <p:nvPr/>
          </p:nvSpPr>
          <p:spPr>
            <a:xfrm>
              <a:off x="10240510" y="5328464"/>
              <a:ext cx="279989" cy="27432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TextBox 24">
              <a:extLst>
                <a:ext uri="{FF2B5EF4-FFF2-40B4-BE49-F238E27FC236}">
                  <a16:creationId xmlns:a16="http://schemas.microsoft.com/office/drawing/2014/main" id="{25D51523-FF77-4AA8-A5AD-870778832658}"/>
                </a:ext>
              </a:extLst>
            </p:cNvPr>
            <p:cNvSpPr txBox="1"/>
            <p:nvPr/>
          </p:nvSpPr>
          <p:spPr>
            <a:xfrm>
              <a:off x="10548824" y="5246879"/>
              <a:ext cx="1246495" cy="523220"/>
            </a:xfrm>
            <a:prstGeom prst="rect">
              <a:avLst/>
            </a:prstGeom>
            <a:noFill/>
          </p:spPr>
          <p:txBody>
            <a:bodyPr wrap="square" rtlCol="0">
              <a:spAutoFit/>
            </a:bodyPr>
            <a:lstStyle/>
            <a:p>
              <a:r>
                <a:rPr lang="en-US" b="1" dirty="0">
                  <a:latin typeface="Arial Narrow" panose="020B0606020202030204" pitchFamily="34" charset="0"/>
                </a:rPr>
                <a:t>Closed investment</a:t>
              </a:r>
            </a:p>
          </p:txBody>
        </p:sp>
        <p:sp>
          <p:nvSpPr>
            <p:cNvPr id="26" name="Rectangle 25">
              <a:extLst>
                <a:ext uri="{FF2B5EF4-FFF2-40B4-BE49-F238E27FC236}">
                  <a16:creationId xmlns:a16="http://schemas.microsoft.com/office/drawing/2014/main" id="{025AF25B-4435-4D66-9975-1D8C43F95279}"/>
                </a:ext>
              </a:extLst>
            </p:cNvPr>
            <p:cNvSpPr/>
            <p:nvPr/>
          </p:nvSpPr>
          <p:spPr>
            <a:xfrm>
              <a:off x="10243638" y="2569045"/>
              <a:ext cx="279989" cy="274320"/>
            </a:xfrm>
            <a:prstGeom prst="rect">
              <a:avLst/>
            </a:prstGeom>
            <a:solidFill>
              <a:schemeClr val="accent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7" name="TextBox 26">
              <a:extLst>
                <a:ext uri="{FF2B5EF4-FFF2-40B4-BE49-F238E27FC236}">
                  <a16:creationId xmlns:a16="http://schemas.microsoft.com/office/drawing/2014/main" id="{09663D34-06E6-424D-ACDE-304122D35BB2}"/>
                </a:ext>
              </a:extLst>
            </p:cNvPr>
            <p:cNvSpPr txBox="1"/>
            <p:nvPr/>
          </p:nvSpPr>
          <p:spPr>
            <a:xfrm>
              <a:off x="10551952" y="2493318"/>
              <a:ext cx="1478511" cy="523220"/>
            </a:xfrm>
            <a:prstGeom prst="rect">
              <a:avLst/>
            </a:prstGeom>
            <a:noFill/>
          </p:spPr>
          <p:txBody>
            <a:bodyPr wrap="square" rtlCol="0">
              <a:spAutoFit/>
            </a:bodyPr>
            <a:lstStyle/>
            <a:p>
              <a:r>
                <a:rPr lang="en-US" b="1" dirty="0">
                  <a:latin typeface="Arial Narrow" panose="020B0606020202030204" pitchFamily="34" charset="0"/>
                </a:rPr>
                <a:t>Advanced Family Planning</a:t>
              </a:r>
            </a:p>
          </p:txBody>
        </p:sp>
        <p:sp>
          <p:nvSpPr>
            <p:cNvPr id="28" name="Rectangle 27">
              <a:extLst>
                <a:ext uri="{FF2B5EF4-FFF2-40B4-BE49-F238E27FC236}">
                  <a16:creationId xmlns:a16="http://schemas.microsoft.com/office/drawing/2014/main" id="{63AFA850-2177-47A8-BE29-10D5835976A9}"/>
                </a:ext>
              </a:extLst>
            </p:cNvPr>
            <p:cNvSpPr/>
            <p:nvPr/>
          </p:nvSpPr>
          <p:spPr>
            <a:xfrm>
              <a:off x="10240510" y="4037943"/>
              <a:ext cx="279989" cy="274320"/>
            </a:xfrm>
            <a:prstGeom prst="rect">
              <a:avLst/>
            </a:prstGeom>
            <a:solidFill>
              <a:schemeClr val="accent5"/>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9" name="Rectangle 28">
              <a:extLst>
                <a:ext uri="{FF2B5EF4-FFF2-40B4-BE49-F238E27FC236}">
                  <a16:creationId xmlns:a16="http://schemas.microsoft.com/office/drawing/2014/main" id="{272B5B88-3E2A-4F30-A2E9-233C56A52C3F}"/>
                </a:ext>
              </a:extLst>
            </p:cNvPr>
            <p:cNvSpPr/>
            <p:nvPr/>
          </p:nvSpPr>
          <p:spPr>
            <a:xfrm>
              <a:off x="10240510" y="4537325"/>
              <a:ext cx="279989" cy="274320"/>
            </a:xfrm>
            <a:prstGeom prst="rect">
              <a:avLst/>
            </a:prstGeom>
            <a:solidFill>
              <a:schemeClr val="accent5">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0" name="TextBox 29">
              <a:extLst>
                <a:ext uri="{FF2B5EF4-FFF2-40B4-BE49-F238E27FC236}">
                  <a16:creationId xmlns:a16="http://schemas.microsoft.com/office/drawing/2014/main" id="{56206DE5-6E54-48B3-9C93-C2407ADC9236}"/>
                </a:ext>
              </a:extLst>
            </p:cNvPr>
            <p:cNvSpPr txBox="1"/>
            <p:nvPr/>
          </p:nvSpPr>
          <p:spPr>
            <a:xfrm>
              <a:off x="10548824" y="4037943"/>
              <a:ext cx="1246495" cy="307777"/>
            </a:xfrm>
            <a:prstGeom prst="rect">
              <a:avLst/>
            </a:prstGeom>
            <a:noFill/>
          </p:spPr>
          <p:txBody>
            <a:bodyPr wrap="square" rtlCol="0">
              <a:spAutoFit/>
            </a:bodyPr>
            <a:lstStyle/>
            <a:p>
              <a:r>
                <a:rPr lang="en-US" b="1" dirty="0">
                  <a:latin typeface="Arial Narrow" panose="020B0606020202030204" pitchFamily="34" charset="0"/>
                </a:rPr>
                <a:t>GIZ</a:t>
              </a:r>
            </a:p>
          </p:txBody>
        </p:sp>
        <p:sp>
          <p:nvSpPr>
            <p:cNvPr id="31" name="TextBox 30">
              <a:extLst>
                <a:ext uri="{FF2B5EF4-FFF2-40B4-BE49-F238E27FC236}">
                  <a16:creationId xmlns:a16="http://schemas.microsoft.com/office/drawing/2014/main" id="{528FC74F-DD6F-4205-95E3-515003FC8D42}"/>
                </a:ext>
              </a:extLst>
            </p:cNvPr>
            <p:cNvSpPr txBox="1"/>
            <p:nvPr/>
          </p:nvSpPr>
          <p:spPr>
            <a:xfrm>
              <a:off x="10548824" y="4461598"/>
              <a:ext cx="1478511" cy="307777"/>
            </a:xfrm>
            <a:prstGeom prst="rect">
              <a:avLst/>
            </a:prstGeom>
            <a:noFill/>
          </p:spPr>
          <p:txBody>
            <a:bodyPr wrap="square" rtlCol="0">
              <a:spAutoFit/>
            </a:bodyPr>
            <a:lstStyle/>
            <a:p>
              <a:r>
                <a:rPr lang="en-US" b="1" dirty="0">
                  <a:latin typeface="Arial Narrow" panose="020B0606020202030204" pitchFamily="34" charset="0"/>
                </a:rPr>
                <a:t>UNFPA</a:t>
              </a:r>
            </a:p>
          </p:txBody>
        </p:sp>
      </p:gr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41"/>
          <p:cNvSpPr txBox="1">
            <a:spLocks noGrp="1"/>
          </p:cNvSpPr>
          <p:nvPr>
            <p:ph type="body" idx="1"/>
          </p:nvPr>
        </p:nvSpPr>
        <p:spPr>
          <a:xfrm>
            <a:off x="378265" y="1997"/>
            <a:ext cx="11638475" cy="1304356"/>
          </a:xfrm>
          <a:prstGeom prst="rect">
            <a:avLst/>
          </a:prstGeom>
          <a:noFill/>
          <a:ln>
            <a:noFill/>
          </a:ln>
        </p:spPr>
        <p:txBody>
          <a:bodyPr spcFirstLastPara="1" wrap="square" lIns="91425" tIns="45700" rIns="91425" bIns="45700" anchor="t" anchorCtr="0">
            <a:noAutofit/>
          </a:bodyPr>
          <a:lstStyle/>
          <a:p>
            <a:pPr marL="0" lvl="0" indent="0">
              <a:buClr>
                <a:srgbClr val="303030"/>
              </a:buClr>
              <a:buSzPts val="2800"/>
            </a:pPr>
            <a:r>
              <a:rPr lang="en-US" sz="3600" dirty="0">
                <a:solidFill>
                  <a:schemeClr val="dk1"/>
                </a:solidFill>
              </a:rPr>
              <a:t>USAID’s non-regional investments in Burkina Faso focus on supply and demand</a:t>
            </a:r>
            <a:endParaRPr sz="3600" dirty="0">
              <a:solidFill>
                <a:schemeClr val="dk1"/>
              </a:solidFill>
            </a:endParaRPr>
          </a:p>
        </p:txBody>
      </p:sp>
      <p:pic>
        <p:nvPicPr>
          <p:cNvPr id="3" name="Picture 2">
            <a:extLst>
              <a:ext uri="{FF2B5EF4-FFF2-40B4-BE49-F238E27FC236}">
                <a16:creationId xmlns:a16="http://schemas.microsoft.com/office/drawing/2014/main" id="{9B4358A9-B3B1-45FB-9410-C07EA6A498A4}"/>
              </a:ext>
            </a:extLst>
          </p:cNvPr>
          <p:cNvPicPr>
            <a:picLocks noChangeAspect="1"/>
          </p:cNvPicPr>
          <p:nvPr/>
        </p:nvPicPr>
        <p:blipFill>
          <a:blip r:embed="rId3"/>
          <a:stretch>
            <a:fillRect/>
          </a:stretch>
        </p:blipFill>
        <p:spPr>
          <a:xfrm>
            <a:off x="2834640" y="1316736"/>
            <a:ext cx="7680960" cy="2842250"/>
          </a:xfrm>
          <a:prstGeom prst="rect">
            <a:avLst/>
          </a:prstGeom>
        </p:spPr>
      </p:pic>
      <p:grpSp>
        <p:nvGrpSpPr>
          <p:cNvPr id="12" name="Group 11">
            <a:extLst>
              <a:ext uri="{FF2B5EF4-FFF2-40B4-BE49-F238E27FC236}">
                <a16:creationId xmlns:a16="http://schemas.microsoft.com/office/drawing/2014/main" id="{AD5175A8-8E8E-46D5-BA73-D789C2AFFC16}"/>
              </a:ext>
            </a:extLst>
          </p:cNvPr>
          <p:cNvGrpSpPr/>
          <p:nvPr/>
        </p:nvGrpSpPr>
        <p:grpSpPr>
          <a:xfrm>
            <a:off x="393192" y="1755648"/>
            <a:ext cx="1554809" cy="1214344"/>
            <a:chOff x="10102414" y="2084232"/>
            <a:chExt cx="1554809" cy="1214344"/>
          </a:xfrm>
        </p:grpSpPr>
        <p:sp>
          <p:nvSpPr>
            <p:cNvPr id="13" name="TextBox 12">
              <a:extLst>
                <a:ext uri="{FF2B5EF4-FFF2-40B4-BE49-F238E27FC236}">
                  <a16:creationId xmlns:a16="http://schemas.microsoft.com/office/drawing/2014/main" id="{4B916BC9-8826-45E5-AEA3-79DC57F2812F}"/>
                </a:ext>
              </a:extLst>
            </p:cNvPr>
            <p:cNvSpPr txBox="1"/>
            <p:nvPr/>
          </p:nvSpPr>
          <p:spPr>
            <a:xfrm>
              <a:off x="10410728" y="2084232"/>
              <a:ext cx="1246495" cy="307777"/>
            </a:xfrm>
            <a:prstGeom prst="rect">
              <a:avLst/>
            </a:prstGeom>
            <a:noFill/>
          </p:spPr>
          <p:txBody>
            <a:bodyPr wrap="square" rtlCol="0">
              <a:spAutoFit/>
            </a:bodyPr>
            <a:lstStyle/>
            <a:p>
              <a:r>
                <a:rPr lang="en-US" b="1" dirty="0">
                  <a:latin typeface="Arial Narrow" panose="020B0606020202030204" pitchFamily="34" charset="0"/>
                </a:rPr>
                <a:t>USAID</a:t>
              </a:r>
            </a:p>
          </p:txBody>
        </p:sp>
        <p:sp>
          <p:nvSpPr>
            <p:cNvPr id="14" name="TextBox 13">
              <a:extLst>
                <a:ext uri="{FF2B5EF4-FFF2-40B4-BE49-F238E27FC236}">
                  <a16:creationId xmlns:a16="http://schemas.microsoft.com/office/drawing/2014/main" id="{D946C5DE-713C-4442-B7AB-F31D6341C282}"/>
                </a:ext>
              </a:extLst>
            </p:cNvPr>
            <p:cNvSpPr txBox="1"/>
            <p:nvPr/>
          </p:nvSpPr>
          <p:spPr>
            <a:xfrm>
              <a:off x="10410728" y="2775356"/>
              <a:ext cx="1246495" cy="523220"/>
            </a:xfrm>
            <a:prstGeom prst="rect">
              <a:avLst/>
            </a:prstGeom>
            <a:noFill/>
          </p:spPr>
          <p:txBody>
            <a:bodyPr wrap="square" rtlCol="0">
              <a:spAutoFit/>
            </a:bodyPr>
            <a:lstStyle/>
            <a:p>
              <a:r>
                <a:rPr lang="en-US" b="1" dirty="0">
                  <a:latin typeface="Arial Narrow" panose="020B0606020202030204" pitchFamily="34" charset="0"/>
                </a:rPr>
                <a:t>Current investment</a:t>
              </a:r>
            </a:p>
          </p:txBody>
        </p:sp>
        <p:sp>
          <p:nvSpPr>
            <p:cNvPr id="15" name="Oval 14">
              <a:extLst>
                <a:ext uri="{FF2B5EF4-FFF2-40B4-BE49-F238E27FC236}">
                  <a16:creationId xmlns:a16="http://schemas.microsoft.com/office/drawing/2014/main" id="{81C8FCB0-9E77-4AD7-B116-81CAE3677894}"/>
                </a:ext>
              </a:extLst>
            </p:cNvPr>
            <p:cNvSpPr>
              <a:spLocks noChangeAspect="1"/>
            </p:cNvSpPr>
            <p:nvPr/>
          </p:nvSpPr>
          <p:spPr>
            <a:xfrm>
              <a:off x="10102414" y="2835516"/>
              <a:ext cx="274320" cy="27432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77604B6-548D-4295-BFB7-50F1C95CC587}"/>
                </a:ext>
              </a:extLst>
            </p:cNvPr>
            <p:cNvSpPr>
              <a:spLocks noChangeAspect="1"/>
            </p:cNvSpPr>
            <p:nvPr/>
          </p:nvSpPr>
          <p:spPr>
            <a:xfrm>
              <a:off x="10102414" y="2084232"/>
              <a:ext cx="274320" cy="274320"/>
            </a:xfrm>
            <a:prstGeom prst="ellipse">
              <a:avLst/>
            </a:prstGeom>
            <a:solidFill>
              <a:schemeClr val="accent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42"/>
          <p:cNvSpPr txBox="1">
            <a:spLocks noGrp="1"/>
          </p:cNvSpPr>
          <p:nvPr>
            <p:ph type="body" idx="1"/>
          </p:nvPr>
        </p:nvSpPr>
        <p:spPr>
          <a:xfrm>
            <a:off x="225258" y="1808"/>
            <a:ext cx="11710068" cy="1243621"/>
          </a:xfrm>
          <a:prstGeom prst="rect">
            <a:avLst/>
          </a:prstGeom>
          <a:noFill/>
          <a:ln>
            <a:noFill/>
          </a:ln>
        </p:spPr>
        <p:txBody>
          <a:bodyPr spcFirstLastPara="1" wrap="square" lIns="91425" tIns="45700" rIns="91425" bIns="45700" anchor="t" anchorCtr="0">
            <a:noAutofit/>
          </a:bodyPr>
          <a:lstStyle/>
          <a:p>
            <a:pPr marL="0" indent="0">
              <a:buClr>
                <a:srgbClr val="303030"/>
              </a:buClr>
              <a:buSzPts val="2800"/>
            </a:pPr>
            <a:r>
              <a:rPr lang="en-US" sz="3600" dirty="0">
                <a:solidFill>
                  <a:schemeClr val="dk1"/>
                </a:solidFill>
              </a:rPr>
              <a:t>Anonymous donor has large number of investments in Burkina Faso, primarily for supply and advocacy</a:t>
            </a:r>
            <a:endParaRPr sz="3600" dirty="0">
              <a:solidFill>
                <a:schemeClr val="dk1"/>
              </a:solidFill>
            </a:endParaRPr>
          </a:p>
        </p:txBody>
      </p:sp>
      <p:sp>
        <p:nvSpPr>
          <p:cNvPr id="607" name="Google Shape;607;p142"/>
          <p:cNvSpPr txBox="1">
            <a:spLocks noGrp="1"/>
          </p:cNvSpPr>
          <p:nvPr>
            <p:ph type="body" idx="2"/>
          </p:nvPr>
        </p:nvSpPr>
        <p:spPr>
          <a:xfrm>
            <a:off x="669561" y="1306353"/>
            <a:ext cx="11265765" cy="4817661"/>
          </a:xfrm>
          <a:prstGeom prst="rect">
            <a:avLst/>
          </a:prstGeom>
          <a:noFill/>
          <a:ln>
            <a:noFill/>
          </a:ln>
        </p:spPr>
        <p:txBody>
          <a:bodyPr spcFirstLastPara="1" wrap="square" lIns="91425" tIns="45700" rIns="91425" bIns="45700" anchor="t" anchorCtr="0">
            <a:noAutofit/>
          </a:bodyPr>
          <a:lstStyle/>
          <a:p>
            <a:pPr marL="571500" lvl="0" indent="-228600" algn="l" rtl="0">
              <a:lnSpc>
                <a:spcPct val="110000"/>
              </a:lnSpc>
              <a:spcBef>
                <a:spcPts val="0"/>
              </a:spcBef>
              <a:spcAft>
                <a:spcPts val="0"/>
              </a:spcAft>
              <a:buSzPts val="1800"/>
              <a:buFont typeface="Arial"/>
              <a:buNone/>
            </a:pPr>
            <a:endParaRPr sz="2100" dirty="0"/>
          </a:p>
          <a:p>
            <a:pPr marL="457200" lvl="0" indent="-228600" algn="l" rtl="0">
              <a:lnSpc>
                <a:spcPct val="110000"/>
              </a:lnSpc>
              <a:spcBef>
                <a:spcPts val="0"/>
              </a:spcBef>
              <a:spcAft>
                <a:spcPts val="0"/>
              </a:spcAft>
              <a:buClr>
                <a:srgbClr val="303030"/>
              </a:buClr>
              <a:buSzPts val="1800"/>
              <a:buNone/>
            </a:pPr>
            <a:endParaRPr sz="900" dirty="0"/>
          </a:p>
        </p:txBody>
      </p:sp>
      <p:grpSp>
        <p:nvGrpSpPr>
          <p:cNvPr id="3" name="Group 2">
            <a:extLst>
              <a:ext uri="{FF2B5EF4-FFF2-40B4-BE49-F238E27FC236}">
                <a16:creationId xmlns:a16="http://schemas.microsoft.com/office/drawing/2014/main" id="{C01DEBE4-AC05-4638-A9AD-D10261EA38AC}"/>
              </a:ext>
            </a:extLst>
          </p:cNvPr>
          <p:cNvGrpSpPr/>
          <p:nvPr/>
        </p:nvGrpSpPr>
        <p:grpSpPr>
          <a:xfrm>
            <a:off x="393192" y="1755648"/>
            <a:ext cx="1557631" cy="1177333"/>
            <a:chOff x="393192" y="2750161"/>
            <a:chExt cx="1557631" cy="1177333"/>
          </a:xfrm>
        </p:grpSpPr>
        <p:sp>
          <p:nvSpPr>
            <p:cNvPr id="10" name="TextBox 9">
              <a:extLst>
                <a:ext uri="{FF2B5EF4-FFF2-40B4-BE49-F238E27FC236}">
                  <a16:creationId xmlns:a16="http://schemas.microsoft.com/office/drawing/2014/main" id="{EC7E0326-68B8-48FD-9EAF-0FC1EA34EBC1}"/>
                </a:ext>
              </a:extLst>
            </p:cNvPr>
            <p:cNvSpPr txBox="1"/>
            <p:nvPr/>
          </p:nvSpPr>
          <p:spPr>
            <a:xfrm>
              <a:off x="702372" y="3404274"/>
              <a:ext cx="1246495" cy="523220"/>
            </a:xfrm>
            <a:prstGeom prst="rect">
              <a:avLst/>
            </a:prstGeom>
            <a:noFill/>
          </p:spPr>
          <p:txBody>
            <a:bodyPr wrap="square" rtlCol="0">
              <a:spAutoFit/>
            </a:bodyPr>
            <a:lstStyle/>
            <a:p>
              <a:r>
                <a:rPr lang="en-US" b="1" dirty="0">
                  <a:latin typeface="Arial Narrow" panose="020B0606020202030204" pitchFamily="34" charset="0"/>
                </a:rPr>
                <a:t>Current investment</a:t>
              </a:r>
            </a:p>
          </p:txBody>
        </p:sp>
        <p:sp>
          <p:nvSpPr>
            <p:cNvPr id="11" name="Oval 10">
              <a:extLst>
                <a:ext uri="{FF2B5EF4-FFF2-40B4-BE49-F238E27FC236}">
                  <a16:creationId xmlns:a16="http://schemas.microsoft.com/office/drawing/2014/main" id="{D415A916-ABFA-41CC-A744-294A340505AD}"/>
                </a:ext>
              </a:extLst>
            </p:cNvPr>
            <p:cNvSpPr>
              <a:spLocks noChangeAspect="1"/>
            </p:cNvSpPr>
            <p:nvPr/>
          </p:nvSpPr>
          <p:spPr>
            <a:xfrm>
              <a:off x="394058" y="3464434"/>
              <a:ext cx="274320" cy="27432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3E70AFD-716E-4F35-9555-11C0B060FDF9}"/>
                </a:ext>
              </a:extLst>
            </p:cNvPr>
            <p:cNvSpPr>
              <a:spLocks noChangeAspect="1"/>
            </p:cNvSpPr>
            <p:nvPr/>
          </p:nvSpPr>
          <p:spPr>
            <a:xfrm>
              <a:off x="393192" y="2778645"/>
              <a:ext cx="275186" cy="274320"/>
            </a:xfrm>
            <a:prstGeom prst="ellipse">
              <a:avLst/>
            </a:prstGeom>
            <a:solidFill>
              <a:srgbClr val="F6B082"/>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TextBox 12">
              <a:extLst>
                <a:ext uri="{FF2B5EF4-FFF2-40B4-BE49-F238E27FC236}">
                  <a16:creationId xmlns:a16="http://schemas.microsoft.com/office/drawing/2014/main" id="{7F0E9651-DCEB-45DA-AC6E-9F01335C5C68}"/>
                </a:ext>
              </a:extLst>
            </p:cNvPr>
            <p:cNvSpPr txBox="1"/>
            <p:nvPr/>
          </p:nvSpPr>
          <p:spPr>
            <a:xfrm>
              <a:off x="704328" y="2750161"/>
              <a:ext cx="1246495" cy="307777"/>
            </a:xfrm>
            <a:prstGeom prst="rect">
              <a:avLst/>
            </a:prstGeom>
            <a:noFill/>
          </p:spPr>
          <p:txBody>
            <a:bodyPr wrap="square" rtlCol="0">
              <a:spAutoFit/>
            </a:bodyPr>
            <a:lstStyle/>
            <a:p>
              <a:r>
                <a:rPr lang="en-US" b="1" dirty="0">
                  <a:latin typeface="Arial Narrow" panose="020B0606020202030204" pitchFamily="34" charset="0"/>
                </a:rPr>
                <a:t>Anonymous</a:t>
              </a:r>
            </a:p>
          </p:txBody>
        </p:sp>
      </p:grpSp>
      <p:pic>
        <p:nvPicPr>
          <p:cNvPr id="4" name="Picture 3">
            <a:extLst>
              <a:ext uri="{FF2B5EF4-FFF2-40B4-BE49-F238E27FC236}">
                <a16:creationId xmlns:a16="http://schemas.microsoft.com/office/drawing/2014/main" id="{D558D955-5738-49EC-AFA3-9D8AC00EA0FF}"/>
              </a:ext>
            </a:extLst>
          </p:cNvPr>
          <p:cNvPicPr>
            <a:picLocks noChangeAspect="1"/>
          </p:cNvPicPr>
          <p:nvPr/>
        </p:nvPicPr>
        <p:blipFill>
          <a:blip r:embed="rId3"/>
          <a:stretch>
            <a:fillRect/>
          </a:stretch>
        </p:blipFill>
        <p:spPr>
          <a:xfrm>
            <a:off x="2838450" y="1318260"/>
            <a:ext cx="7680960" cy="5476604"/>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7"/>
          <p:cNvSpPr txBox="1">
            <a:spLocks noGrp="1"/>
          </p:cNvSpPr>
          <p:nvPr>
            <p:ph type="body" idx="1"/>
          </p:nvPr>
        </p:nvSpPr>
        <p:spPr>
          <a:xfrm>
            <a:off x="836829" y="20964"/>
            <a:ext cx="9856571" cy="532493"/>
          </a:xfrm>
        </p:spPr>
        <p:txBody>
          <a:bodyPr/>
          <a:lstStyle/>
          <a:p>
            <a:pPr marL="0" lvl="0" indent="0">
              <a:buClr>
                <a:srgbClr val="303030"/>
              </a:buClr>
              <a:buSzPts val="2800"/>
            </a:pPr>
            <a:r>
              <a:rPr lang="en-US" sz="3600" dirty="0">
                <a:solidFill>
                  <a:schemeClr val="dk1"/>
                </a:solidFill>
              </a:rPr>
              <a:t>BMGF and AFD’s investments span multiple technical areas</a:t>
            </a:r>
          </a:p>
        </p:txBody>
      </p:sp>
      <p:sp>
        <p:nvSpPr>
          <p:cNvPr id="617" name="Google Shape;617;p7"/>
          <p:cNvSpPr txBox="1">
            <a:spLocks noGrp="1"/>
          </p:cNvSpPr>
          <p:nvPr>
            <p:ph type="body" idx="2"/>
          </p:nvPr>
        </p:nvSpPr>
        <p:spPr/>
        <p:txBody>
          <a:bodyPr/>
          <a:lstStyle/>
          <a:p>
            <a:pPr lvl="0"/>
            <a:endParaRPr lang="en-US" dirty="0"/>
          </a:p>
          <a:p>
            <a:pPr lvl="0"/>
            <a:endParaRPr lang="en-US" dirty="0"/>
          </a:p>
        </p:txBody>
      </p:sp>
      <p:pic>
        <p:nvPicPr>
          <p:cNvPr id="621" name="Google Shape;621;p7" descr="A screenshot of a cell phone&#10;&#10;Description automatically generated"/>
          <p:cNvPicPr preferRelativeResize="0"/>
          <p:nvPr/>
        </p:nvPicPr>
        <p:blipFill rotWithShape="1">
          <a:blip r:embed="rId3">
            <a:alphaModFix/>
          </a:blip>
          <a:srcRect/>
          <a:stretch/>
        </p:blipFill>
        <p:spPr>
          <a:xfrm>
            <a:off x="16317378" y="13800"/>
            <a:ext cx="3839111" cy="1484247"/>
          </a:xfrm>
          <a:prstGeom prst="rect">
            <a:avLst/>
          </a:prstGeom>
          <a:noFill/>
          <a:ln>
            <a:noFill/>
          </a:ln>
        </p:spPr>
      </p:pic>
      <p:graphicFrame>
        <p:nvGraphicFramePr>
          <p:cNvPr id="2" name="Table 1">
            <a:extLst>
              <a:ext uri="{FF2B5EF4-FFF2-40B4-BE49-F238E27FC236}">
                <a16:creationId xmlns:a16="http://schemas.microsoft.com/office/drawing/2014/main" id="{824E8A14-30DE-4AD7-8DE5-9F6E078FA683}"/>
              </a:ext>
            </a:extLst>
          </p:cNvPr>
          <p:cNvGraphicFramePr>
            <a:graphicFrameLocks noGrp="1"/>
          </p:cNvGraphicFramePr>
          <p:nvPr/>
        </p:nvGraphicFramePr>
        <p:xfrm>
          <a:off x="1841500" y="-12715875"/>
          <a:ext cx="8508995" cy="4257675"/>
        </p:xfrm>
        <a:graphic>
          <a:graphicData uri="http://schemas.openxmlformats.org/drawingml/2006/table">
            <a:tbl>
              <a:tblPr>
                <a:tableStyleId>{5C22544A-7EE6-4342-B048-85BDC9FD1C3A}</a:tableStyleId>
              </a:tblPr>
              <a:tblGrid>
                <a:gridCol w="616594">
                  <a:extLst>
                    <a:ext uri="{9D8B030D-6E8A-4147-A177-3AD203B41FA5}">
                      <a16:colId xmlns:a16="http://schemas.microsoft.com/office/drawing/2014/main" val="2920010411"/>
                    </a:ext>
                  </a:extLst>
                </a:gridCol>
                <a:gridCol w="607108">
                  <a:extLst>
                    <a:ext uri="{9D8B030D-6E8A-4147-A177-3AD203B41FA5}">
                      <a16:colId xmlns:a16="http://schemas.microsoft.com/office/drawing/2014/main" val="141212910"/>
                    </a:ext>
                  </a:extLst>
                </a:gridCol>
                <a:gridCol w="607108">
                  <a:extLst>
                    <a:ext uri="{9D8B030D-6E8A-4147-A177-3AD203B41FA5}">
                      <a16:colId xmlns:a16="http://schemas.microsoft.com/office/drawing/2014/main" val="2522883500"/>
                    </a:ext>
                  </a:extLst>
                </a:gridCol>
                <a:gridCol w="607108">
                  <a:extLst>
                    <a:ext uri="{9D8B030D-6E8A-4147-A177-3AD203B41FA5}">
                      <a16:colId xmlns:a16="http://schemas.microsoft.com/office/drawing/2014/main" val="3782976704"/>
                    </a:ext>
                  </a:extLst>
                </a:gridCol>
                <a:gridCol w="920148">
                  <a:extLst>
                    <a:ext uri="{9D8B030D-6E8A-4147-A177-3AD203B41FA5}">
                      <a16:colId xmlns:a16="http://schemas.microsoft.com/office/drawing/2014/main" val="2788996821"/>
                    </a:ext>
                  </a:extLst>
                </a:gridCol>
                <a:gridCol w="316202">
                  <a:extLst>
                    <a:ext uri="{9D8B030D-6E8A-4147-A177-3AD203B41FA5}">
                      <a16:colId xmlns:a16="http://schemas.microsoft.com/office/drawing/2014/main" val="1090360997"/>
                    </a:ext>
                  </a:extLst>
                </a:gridCol>
                <a:gridCol w="180235">
                  <a:extLst>
                    <a:ext uri="{9D8B030D-6E8A-4147-A177-3AD203B41FA5}">
                      <a16:colId xmlns:a16="http://schemas.microsoft.com/office/drawing/2014/main" val="4246395127"/>
                    </a:ext>
                  </a:extLst>
                </a:gridCol>
                <a:gridCol w="180235">
                  <a:extLst>
                    <a:ext uri="{9D8B030D-6E8A-4147-A177-3AD203B41FA5}">
                      <a16:colId xmlns:a16="http://schemas.microsoft.com/office/drawing/2014/main" val="2266522669"/>
                    </a:ext>
                  </a:extLst>
                </a:gridCol>
                <a:gridCol w="316202">
                  <a:extLst>
                    <a:ext uri="{9D8B030D-6E8A-4147-A177-3AD203B41FA5}">
                      <a16:colId xmlns:a16="http://schemas.microsoft.com/office/drawing/2014/main" val="3752351872"/>
                    </a:ext>
                  </a:extLst>
                </a:gridCol>
                <a:gridCol w="180235">
                  <a:extLst>
                    <a:ext uri="{9D8B030D-6E8A-4147-A177-3AD203B41FA5}">
                      <a16:colId xmlns:a16="http://schemas.microsoft.com/office/drawing/2014/main" val="3211322345"/>
                    </a:ext>
                  </a:extLst>
                </a:gridCol>
                <a:gridCol w="180235">
                  <a:extLst>
                    <a:ext uri="{9D8B030D-6E8A-4147-A177-3AD203B41FA5}">
                      <a16:colId xmlns:a16="http://schemas.microsoft.com/office/drawing/2014/main" val="2481833767"/>
                    </a:ext>
                  </a:extLst>
                </a:gridCol>
                <a:gridCol w="316202">
                  <a:extLst>
                    <a:ext uri="{9D8B030D-6E8A-4147-A177-3AD203B41FA5}">
                      <a16:colId xmlns:a16="http://schemas.microsoft.com/office/drawing/2014/main" val="1455905911"/>
                    </a:ext>
                  </a:extLst>
                </a:gridCol>
                <a:gridCol w="180235">
                  <a:extLst>
                    <a:ext uri="{9D8B030D-6E8A-4147-A177-3AD203B41FA5}">
                      <a16:colId xmlns:a16="http://schemas.microsoft.com/office/drawing/2014/main" val="706619064"/>
                    </a:ext>
                  </a:extLst>
                </a:gridCol>
                <a:gridCol w="180235">
                  <a:extLst>
                    <a:ext uri="{9D8B030D-6E8A-4147-A177-3AD203B41FA5}">
                      <a16:colId xmlns:a16="http://schemas.microsoft.com/office/drawing/2014/main" val="2172267317"/>
                    </a:ext>
                  </a:extLst>
                </a:gridCol>
                <a:gridCol w="316202">
                  <a:extLst>
                    <a:ext uri="{9D8B030D-6E8A-4147-A177-3AD203B41FA5}">
                      <a16:colId xmlns:a16="http://schemas.microsoft.com/office/drawing/2014/main" val="2704342836"/>
                    </a:ext>
                  </a:extLst>
                </a:gridCol>
                <a:gridCol w="180235">
                  <a:extLst>
                    <a:ext uri="{9D8B030D-6E8A-4147-A177-3AD203B41FA5}">
                      <a16:colId xmlns:a16="http://schemas.microsoft.com/office/drawing/2014/main" val="2640490962"/>
                    </a:ext>
                  </a:extLst>
                </a:gridCol>
                <a:gridCol w="278258">
                  <a:extLst>
                    <a:ext uri="{9D8B030D-6E8A-4147-A177-3AD203B41FA5}">
                      <a16:colId xmlns:a16="http://schemas.microsoft.com/office/drawing/2014/main" val="1870912451"/>
                    </a:ext>
                  </a:extLst>
                </a:gridCol>
                <a:gridCol w="316202">
                  <a:extLst>
                    <a:ext uri="{9D8B030D-6E8A-4147-A177-3AD203B41FA5}">
                      <a16:colId xmlns:a16="http://schemas.microsoft.com/office/drawing/2014/main" val="3650739528"/>
                    </a:ext>
                  </a:extLst>
                </a:gridCol>
                <a:gridCol w="180235">
                  <a:extLst>
                    <a:ext uri="{9D8B030D-6E8A-4147-A177-3AD203B41FA5}">
                      <a16:colId xmlns:a16="http://schemas.microsoft.com/office/drawing/2014/main" val="2908253555"/>
                    </a:ext>
                  </a:extLst>
                </a:gridCol>
                <a:gridCol w="180235">
                  <a:extLst>
                    <a:ext uri="{9D8B030D-6E8A-4147-A177-3AD203B41FA5}">
                      <a16:colId xmlns:a16="http://schemas.microsoft.com/office/drawing/2014/main" val="107476983"/>
                    </a:ext>
                  </a:extLst>
                </a:gridCol>
                <a:gridCol w="316202">
                  <a:extLst>
                    <a:ext uri="{9D8B030D-6E8A-4147-A177-3AD203B41FA5}">
                      <a16:colId xmlns:a16="http://schemas.microsoft.com/office/drawing/2014/main" val="1318396786"/>
                    </a:ext>
                  </a:extLst>
                </a:gridCol>
                <a:gridCol w="180235">
                  <a:extLst>
                    <a:ext uri="{9D8B030D-6E8A-4147-A177-3AD203B41FA5}">
                      <a16:colId xmlns:a16="http://schemas.microsoft.com/office/drawing/2014/main" val="2261164251"/>
                    </a:ext>
                  </a:extLst>
                </a:gridCol>
                <a:gridCol w="180235">
                  <a:extLst>
                    <a:ext uri="{9D8B030D-6E8A-4147-A177-3AD203B41FA5}">
                      <a16:colId xmlns:a16="http://schemas.microsoft.com/office/drawing/2014/main" val="3032314771"/>
                    </a:ext>
                  </a:extLst>
                </a:gridCol>
                <a:gridCol w="316202">
                  <a:extLst>
                    <a:ext uri="{9D8B030D-6E8A-4147-A177-3AD203B41FA5}">
                      <a16:colId xmlns:a16="http://schemas.microsoft.com/office/drawing/2014/main" val="1035939702"/>
                    </a:ext>
                  </a:extLst>
                </a:gridCol>
                <a:gridCol w="180235">
                  <a:extLst>
                    <a:ext uri="{9D8B030D-6E8A-4147-A177-3AD203B41FA5}">
                      <a16:colId xmlns:a16="http://schemas.microsoft.com/office/drawing/2014/main" val="2877035849"/>
                    </a:ext>
                  </a:extLst>
                </a:gridCol>
                <a:gridCol w="180235">
                  <a:extLst>
                    <a:ext uri="{9D8B030D-6E8A-4147-A177-3AD203B41FA5}">
                      <a16:colId xmlns:a16="http://schemas.microsoft.com/office/drawing/2014/main" val="3700052128"/>
                    </a:ext>
                  </a:extLst>
                </a:gridCol>
                <a:gridCol w="316202">
                  <a:extLst>
                    <a:ext uri="{9D8B030D-6E8A-4147-A177-3AD203B41FA5}">
                      <a16:colId xmlns:a16="http://schemas.microsoft.com/office/drawing/2014/main" val="846429241"/>
                    </a:ext>
                  </a:extLst>
                </a:gridCol>
              </a:tblGrid>
              <a:tr h="190500">
                <a:tc rowSpan="2" gridSpan="5">
                  <a:txBody>
                    <a:bodyPr/>
                    <a:lstStyle/>
                    <a:p>
                      <a:pPr algn="ctr" fontAlgn="ctr"/>
                      <a:r>
                        <a:rPr lang="en-US" sz="900" u="none" strike="noStrike">
                          <a:effectLst/>
                        </a:rPr>
                        <a:t>Accelerate introduction and scale-up of DMPA-SC in OP countries (Path)</a:t>
                      </a:r>
                      <a:endParaRPr lang="en-US" sz="900" b="1" i="0" u="none" strike="noStrike">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49937113"/>
                  </a:ext>
                </a:extLst>
              </a:tr>
              <a:tr h="19050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9610891"/>
                  </a:ext>
                </a:extLst>
              </a:tr>
              <a:tr h="190500">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04776218"/>
                  </a:ext>
                </a:extLst>
              </a:tr>
              <a:tr h="190500">
                <a:tc rowSpan="2" gridSpan="5">
                  <a:txBody>
                    <a:bodyPr/>
                    <a:lstStyle/>
                    <a:p>
                      <a:pPr algn="ctr" fontAlgn="ctr"/>
                      <a:r>
                        <a:rPr lang="en-US" sz="900" u="none" strike="noStrike">
                          <a:effectLst/>
                        </a:rPr>
                        <a:t>Empowering Evidence-Driven Advocacy (PRB)</a:t>
                      </a:r>
                      <a:endParaRPr lang="en-US" sz="900" b="1" i="0" u="none" strike="noStrike">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50164194"/>
                  </a:ext>
                </a:extLst>
              </a:tr>
              <a:tr h="19050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56000562"/>
                  </a:ext>
                </a:extLst>
              </a:tr>
              <a:tr h="190500">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194425"/>
                  </a:ext>
                </a:extLst>
              </a:tr>
              <a:tr h="190500">
                <a:tc rowSpan="2" gridSpan="5">
                  <a:txBody>
                    <a:bodyPr/>
                    <a:lstStyle/>
                    <a:p>
                      <a:pPr algn="ctr" fontAlgn="ctr"/>
                      <a:r>
                        <a:rPr lang="en-US" sz="900" u="none" strike="noStrike">
                          <a:effectLst/>
                        </a:rPr>
                        <a:t>Beyond Bias (Pathfinder)</a:t>
                      </a:r>
                      <a:endParaRPr lang="en-US" sz="900" b="1" i="0" u="none" strike="noStrike">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89960595"/>
                  </a:ext>
                </a:extLst>
              </a:tr>
              <a:tr h="19050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51729631"/>
                  </a:ext>
                </a:extLst>
              </a:tr>
              <a:tr h="190500">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23723578"/>
                  </a:ext>
                </a:extLst>
              </a:tr>
              <a:tr h="190500">
                <a:tc rowSpan="2" gridSpan="5">
                  <a:txBody>
                    <a:bodyPr/>
                    <a:lstStyle/>
                    <a:p>
                      <a:pPr algn="ctr" fontAlgn="ctr"/>
                      <a:r>
                        <a:rPr lang="en-US" sz="900" u="none" strike="noStrike">
                          <a:effectLst/>
                        </a:rPr>
                        <a:t>Improve access to modern contraceptive methods by enabling women's self-administration of the DMP-SC (JHPIEGO / OP)</a:t>
                      </a:r>
                      <a:endParaRPr lang="en-US" sz="900" b="1" i="0" u="none" strike="noStrike">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18879755"/>
                  </a:ext>
                </a:extLst>
              </a:tr>
              <a:tr h="295275">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74565181"/>
                  </a:ext>
                </a:extLst>
              </a:tr>
              <a:tr h="190500">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50418504"/>
                  </a:ext>
                </a:extLst>
              </a:tr>
              <a:tr h="190500">
                <a:tc rowSpan="2" gridSpan="5">
                  <a:txBody>
                    <a:bodyPr/>
                    <a:lstStyle/>
                    <a:p>
                      <a:pPr algn="ctr" fontAlgn="ctr"/>
                      <a:r>
                        <a:rPr lang="en-US" sz="900" u="none" strike="noStrike">
                          <a:effectLst/>
                        </a:rPr>
                        <a:t>Mobilizing for sexual and reproductive health and rights: an Alliance for West African women and adolescent girls (Equilibres &amp; Populations)</a:t>
                      </a:r>
                      <a:endParaRPr lang="en-US" sz="900" b="1" i="0" u="none" strike="noStrike">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29291757"/>
                  </a:ext>
                </a:extLst>
              </a:tr>
              <a:tr h="447675">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7180310"/>
                  </a:ext>
                </a:extLst>
              </a:tr>
              <a:tr h="190500">
                <a:tc rowSpan="2" gridSpan="5">
                  <a:txBody>
                    <a:bodyPr/>
                    <a:lstStyle/>
                    <a:p>
                      <a:pPr algn="ctr" fontAlgn="ctr"/>
                      <a:r>
                        <a:rPr lang="en-US" sz="900" u="none" strike="noStrike">
                          <a:effectLst/>
                        </a:rPr>
                        <a:t>Contraception and FP (MdM-F)</a:t>
                      </a:r>
                      <a:endParaRPr lang="en-US" sz="900" b="1" i="0" u="none" strike="noStrike">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4698011"/>
                  </a:ext>
                </a:extLst>
              </a:tr>
              <a:tr h="19050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2873327"/>
                  </a:ext>
                </a:extLst>
              </a:tr>
              <a:tr h="190500">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78824108"/>
                  </a:ext>
                </a:extLst>
              </a:tr>
              <a:tr h="190500">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35875305"/>
                  </a:ext>
                </a:extLst>
              </a:tr>
              <a:tr h="190500">
                <a:tc rowSpan="2" gridSpan="5">
                  <a:txBody>
                    <a:bodyPr/>
                    <a:lstStyle/>
                    <a:p>
                      <a:pPr algn="ctr" fontAlgn="ctr"/>
                      <a:r>
                        <a:rPr lang="en-US" sz="900" u="none" strike="noStrike">
                          <a:effectLst/>
                        </a:rPr>
                        <a:t>Accelerating family planning coverage in 21 villages belonging to 3 Health and Social Promotion Centers (AWDF / Equilibre et Population)</a:t>
                      </a:r>
                      <a:endParaRPr lang="en-US" sz="900" b="1" i="0" u="none" strike="noStrike">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60855153"/>
                  </a:ext>
                </a:extLst>
              </a:tr>
              <a:tr h="276225">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79123092"/>
                  </a:ext>
                </a:extLst>
              </a:tr>
            </a:tbl>
          </a:graphicData>
        </a:graphic>
      </p:graphicFrame>
      <p:sp>
        <p:nvSpPr>
          <p:cNvPr id="11" name="Oval 10">
            <a:extLst>
              <a:ext uri="{FF2B5EF4-FFF2-40B4-BE49-F238E27FC236}">
                <a16:creationId xmlns:a16="http://schemas.microsoft.com/office/drawing/2014/main" id="{84687AC3-8A79-4CCA-89B3-D33CEE66E033}"/>
              </a:ext>
            </a:extLst>
          </p:cNvPr>
          <p:cNvSpPr>
            <a:spLocks noChangeAspect="1"/>
          </p:cNvSpPr>
          <p:nvPr/>
        </p:nvSpPr>
        <p:spPr>
          <a:xfrm>
            <a:off x="5594350" y="17410113"/>
            <a:ext cx="269875" cy="274637"/>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Oval 12">
            <a:extLst>
              <a:ext uri="{FF2B5EF4-FFF2-40B4-BE49-F238E27FC236}">
                <a16:creationId xmlns:a16="http://schemas.microsoft.com/office/drawing/2014/main" id="{DBE99C19-1593-460E-BED5-66E4E5C4BF7F}"/>
              </a:ext>
            </a:extLst>
          </p:cNvPr>
          <p:cNvSpPr>
            <a:spLocks noChangeAspect="1"/>
          </p:cNvSpPr>
          <p:nvPr/>
        </p:nvSpPr>
        <p:spPr>
          <a:xfrm>
            <a:off x="6254750" y="17400588"/>
            <a:ext cx="269875" cy="274637"/>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Oval 13">
            <a:extLst>
              <a:ext uri="{FF2B5EF4-FFF2-40B4-BE49-F238E27FC236}">
                <a16:creationId xmlns:a16="http://schemas.microsoft.com/office/drawing/2014/main" id="{F5DB3134-CC8D-4B4C-9468-672453B62D99}"/>
              </a:ext>
            </a:extLst>
          </p:cNvPr>
          <p:cNvSpPr>
            <a:spLocks noChangeAspect="1"/>
          </p:cNvSpPr>
          <p:nvPr/>
        </p:nvSpPr>
        <p:spPr>
          <a:xfrm>
            <a:off x="9693275" y="17391063"/>
            <a:ext cx="269875" cy="274637"/>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15" name="Group 14">
            <a:extLst>
              <a:ext uri="{FF2B5EF4-FFF2-40B4-BE49-F238E27FC236}">
                <a16:creationId xmlns:a16="http://schemas.microsoft.com/office/drawing/2014/main" id="{258B5844-9FFF-455F-85DB-D30A9E2550DD}"/>
              </a:ext>
            </a:extLst>
          </p:cNvPr>
          <p:cNvGrpSpPr/>
          <p:nvPr/>
        </p:nvGrpSpPr>
        <p:grpSpPr>
          <a:xfrm>
            <a:off x="1841500" y="-12715875"/>
            <a:ext cx="349250" cy="274637"/>
            <a:chOff x="0" y="0"/>
            <a:chExt cx="349864" cy="274320"/>
          </a:xfrm>
        </p:grpSpPr>
        <p:sp>
          <p:nvSpPr>
            <p:cNvPr id="16" name="Oval 15">
              <a:extLst>
                <a:ext uri="{FF2B5EF4-FFF2-40B4-BE49-F238E27FC236}">
                  <a16:creationId xmlns:a16="http://schemas.microsoft.com/office/drawing/2014/main" id="{2AD39396-7E9F-4FD3-B77E-502498742DCC}"/>
                </a:ext>
              </a:extLst>
            </p:cNvPr>
            <p:cNvSpPr>
              <a:spLocks noChangeAspect="1"/>
            </p:cNvSpPr>
            <p:nvPr/>
          </p:nvSpPr>
          <p:spPr>
            <a:xfrm>
              <a:off x="0" y="0"/>
              <a:ext cx="275907"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Oval 16">
              <a:extLst>
                <a:ext uri="{FF2B5EF4-FFF2-40B4-BE49-F238E27FC236}">
                  <a16:creationId xmlns:a16="http://schemas.microsoft.com/office/drawing/2014/main" id="{F73A7781-E578-4C57-A2F4-7028940BF681}"/>
                </a:ext>
              </a:extLst>
            </p:cNvPr>
            <p:cNvSpPr>
              <a:spLocks noChangeAspect="1"/>
            </p:cNvSpPr>
            <p:nvPr/>
          </p:nvSpPr>
          <p:spPr>
            <a:xfrm>
              <a:off x="72369" y="0"/>
              <a:ext cx="277495" cy="274320"/>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18" name="Oval 17">
            <a:extLst>
              <a:ext uri="{FF2B5EF4-FFF2-40B4-BE49-F238E27FC236}">
                <a16:creationId xmlns:a16="http://schemas.microsoft.com/office/drawing/2014/main" id="{00245667-A07F-48DA-8780-2A9B7D340A25}"/>
              </a:ext>
            </a:extLst>
          </p:cNvPr>
          <p:cNvSpPr>
            <a:spLocks noChangeAspect="1"/>
          </p:cNvSpPr>
          <p:nvPr/>
        </p:nvSpPr>
        <p:spPr>
          <a:xfrm>
            <a:off x="6919913" y="16819563"/>
            <a:ext cx="271462" cy="274637"/>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Oval 18">
            <a:extLst>
              <a:ext uri="{FF2B5EF4-FFF2-40B4-BE49-F238E27FC236}">
                <a16:creationId xmlns:a16="http://schemas.microsoft.com/office/drawing/2014/main" id="{52767FF9-70FB-45CE-8B21-4C68EB731764}"/>
              </a:ext>
            </a:extLst>
          </p:cNvPr>
          <p:cNvSpPr>
            <a:spLocks noChangeAspect="1"/>
          </p:cNvSpPr>
          <p:nvPr/>
        </p:nvSpPr>
        <p:spPr>
          <a:xfrm>
            <a:off x="9693275" y="16810038"/>
            <a:ext cx="269875" cy="274637"/>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0" name="Oval 19">
            <a:extLst>
              <a:ext uri="{FF2B5EF4-FFF2-40B4-BE49-F238E27FC236}">
                <a16:creationId xmlns:a16="http://schemas.microsoft.com/office/drawing/2014/main" id="{C009A8D3-A2C8-4C5F-BB25-5B936CDC327D}"/>
              </a:ext>
            </a:extLst>
          </p:cNvPr>
          <p:cNvSpPr>
            <a:spLocks noChangeAspect="1"/>
          </p:cNvSpPr>
          <p:nvPr/>
        </p:nvSpPr>
        <p:spPr>
          <a:xfrm>
            <a:off x="6254750" y="17943513"/>
            <a:ext cx="269875" cy="274637"/>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US" sz="1100">
              <a:solidFill>
                <a:schemeClr val="lt1"/>
              </a:solidFill>
              <a:latin typeface="+mn-lt"/>
              <a:ea typeface="+mn-ea"/>
              <a:cs typeface="+mn-cs"/>
            </a:endParaRPr>
          </a:p>
        </p:txBody>
      </p:sp>
      <p:sp>
        <p:nvSpPr>
          <p:cNvPr id="21" name="Oval 20">
            <a:extLst>
              <a:ext uri="{FF2B5EF4-FFF2-40B4-BE49-F238E27FC236}">
                <a16:creationId xmlns:a16="http://schemas.microsoft.com/office/drawing/2014/main" id="{09ACE3D1-1A52-4057-AAAA-4A5BC5F5533F}"/>
              </a:ext>
            </a:extLst>
          </p:cNvPr>
          <p:cNvSpPr>
            <a:spLocks noChangeAspect="1"/>
          </p:cNvSpPr>
          <p:nvPr/>
        </p:nvSpPr>
        <p:spPr>
          <a:xfrm>
            <a:off x="9693275" y="17948275"/>
            <a:ext cx="269875" cy="274638"/>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US" sz="1100">
              <a:solidFill>
                <a:schemeClr val="lt1"/>
              </a:solidFill>
              <a:latin typeface="+mn-lt"/>
              <a:ea typeface="+mn-ea"/>
              <a:cs typeface="+mn-cs"/>
            </a:endParaRPr>
          </a:p>
        </p:txBody>
      </p:sp>
      <p:sp>
        <p:nvSpPr>
          <p:cNvPr id="22" name="Oval 21">
            <a:extLst>
              <a:ext uri="{FF2B5EF4-FFF2-40B4-BE49-F238E27FC236}">
                <a16:creationId xmlns:a16="http://schemas.microsoft.com/office/drawing/2014/main" id="{D4EC0B54-223E-428A-AF74-DFD4F90E9F6A}"/>
              </a:ext>
            </a:extLst>
          </p:cNvPr>
          <p:cNvSpPr>
            <a:spLocks noChangeAspect="1"/>
          </p:cNvSpPr>
          <p:nvPr/>
        </p:nvSpPr>
        <p:spPr>
          <a:xfrm>
            <a:off x="6254750" y="19292888"/>
            <a:ext cx="269875" cy="2730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3" name="Oval 22">
            <a:extLst>
              <a:ext uri="{FF2B5EF4-FFF2-40B4-BE49-F238E27FC236}">
                <a16:creationId xmlns:a16="http://schemas.microsoft.com/office/drawing/2014/main" id="{BB669E4E-A266-4048-BCD2-8E0E8E71F2E0}"/>
              </a:ext>
            </a:extLst>
          </p:cNvPr>
          <p:cNvSpPr>
            <a:spLocks noChangeAspect="1"/>
          </p:cNvSpPr>
          <p:nvPr/>
        </p:nvSpPr>
        <p:spPr>
          <a:xfrm>
            <a:off x="6919913" y="19302413"/>
            <a:ext cx="271462" cy="2730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Oval 23">
            <a:extLst>
              <a:ext uri="{FF2B5EF4-FFF2-40B4-BE49-F238E27FC236}">
                <a16:creationId xmlns:a16="http://schemas.microsoft.com/office/drawing/2014/main" id="{A3D8979F-0BE7-4096-BD40-F947596B4E34}"/>
              </a:ext>
            </a:extLst>
          </p:cNvPr>
          <p:cNvSpPr>
            <a:spLocks noChangeAspect="1"/>
          </p:cNvSpPr>
          <p:nvPr/>
        </p:nvSpPr>
        <p:spPr>
          <a:xfrm>
            <a:off x="9693275" y="19302413"/>
            <a:ext cx="269875" cy="2730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25" name="Group 24">
            <a:extLst>
              <a:ext uri="{FF2B5EF4-FFF2-40B4-BE49-F238E27FC236}">
                <a16:creationId xmlns:a16="http://schemas.microsoft.com/office/drawing/2014/main" id="{A623D807-85EC-457B-B4AE-1ECC086EC048}"/>
              </a:ext>
            </a:extLst>
          </p:cNvPr>
          <p:cNvGrpSpPr/>
          <p:nvPr/>
        </p:nvGrpSpPr>
        <p:grpSpPr>
          <a:xfrm>
            <a:off x="1841500" y="-12715875"/>
            <a:ext cx="339725" cy="274637"/>
            <a:chOff x="0" y="0"/>
            <a:chExt cx="340272" cy="274320"/>
          </a:xfrm>
        </p:grpSpPr>
        <p:sp>
          <p:nvSpPr>
            <p:cNvPr id="26" name="Oval 25">
              <a:extLst>
                <a:ext uri="{FF2B5EF4-FFF2-40B4-BE49-F238E27FC236}">
                  <a16:creationId xmlns:a16="http://schemas.microsoft.com/office/drawing/2014/main" id="{BAE96BFA-BB91-48D3-A83A-15EB58E7687E}"/>
                </a:ext>
              </a:extLst>
            </p:cNvPr>
            <p:cNvSpPr>
              <a:spLocks noChangeAspect="1"/>
            </p:cNvSpPr>
            <p:nvPr/>
          </p:nvSpPr>
          <p:spPr>
            <a:xfrm>
              <a:off x="0" y="0"/>
              <a:ext cx="274320" cy="274320"/>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7" name="Oval 26">
              <a:extLst>
                <a:ext uri="{FF2B5EF4-FFF2-40B4-BE49-F238E27FC236}">
                  <a16:creationId xmlns:a16="http://schemas.microsoft.com/office/drawing/2014/main" id="{4463FCBF-6D9F-460E-B22C-DCBC67416B96}"/>
                </a:ext>
              </a:extLst>
            </p:cNvPr>
            <p:cNvSpPr>
              <a:spLocks noChangeAspect="1"/>
            </p:cNvSpPr>
            <p:nvPr/>
          </p:nvSpPr>
          <p:spPr>
            <a:xfrm>
              <a:off x="65952" y="0"/>
              <a:ext cx="274320" cy="274320"/>
            </a:xfrm>
            <a:prstGeom prst="ellipse">
              <a:avLst/>
            </a:prstGeom>
            <a:solidFill>
              <a:srgbClr val="FC924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28" name="Group 27">
            <a:extLst>
              <a:ext uri="{FF2B5EF4-FFF2-40B4-BE49-F238E27FC236}">
                <a16:creationId xmlns:a16="http://schemas.microsoft.com/office/drawing/2014/main" id="{4297E94E-A8D9-42B8-96D2-A2F418A01B3F}"/>
              </a:ext>
            </a:extLst>
          </p:cNvPr>
          <p:cNvGrpSpPr/>
          <p:nvPr/>
        </p:nvGrpSpPr>
        <p:grpSpPr>
          <a:xfrm>
            <a:off x="1841500" y="-12715875"/>
            <a:ext cx="349250" cy="274637"/>
            <a:chOff x="0" y="0"/>
            <a:chExt cx="349864" cy="274320"/>
          </a:xfrm>
        </p:grpSpPr>
        <p:sp>
          <p:nvSpPr>
            <p:cNvPr id="29" name="Oval 28">
              <a:extLst>
                <a:ext uri="{FF2B5EF4-FFF2-40B4-BE49-F238E27FC236}">
                  <a16:creationId xmlns:a16="http://schemas.microsoft.com/office/drawing/2014/main" id="{34765034-2298-4C00-BDD6-5006B763D6D8}"/>
                </a:ext>
              </a:extLst>
            </p:cNvPr>
            <p:cNvSpPr>
              <a:spLocks noChangeAspect="1"/>
            </p:cNvSpPr>
            <p:nvPr/>
          </p:nvSpPr>
          <p:spPr>
            <a:xfrm>
              <a:off x="0" y="0"/>
              <a:ext cx="275907"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0" name="Oval 29">
              <a:extLst>
                <a:ext uri="{FF2B5EF4-FFF2-40B4-BE49-F238E27FC236}">
                  <a16:creationId xmlns:a16="http://schemas.microsoft.com/office/drawing/2014/main" id="{97F8EDE5-4291-4F59-A4F3-FCE195B67903}"/>
                </a:ext>
              </a:extLst>
            </p:cNvPr>
            <p:cNvSpPr>
              <a:spLocks noChangeAspect="1"/>
            </p:cNvSpPr>
            <p:nvPr/>
          </p:nvSpPr>
          <p:spPr>
            <a:xfrm>
              <a:off x="72369" y="0"/>
              <a:ext cx="277495" cy="274320"/>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31" name="Group 30">
            <a:extLst>
              <a:ext uri="{FF2B5EF4-FFF2-40B4-BE49-F238E27FC236}">
                <a16:creationId xmlns:a16="http://schemas.microsoft.com/office/drawing/2014/main" id="{46D337BA-BBEB-49E7-B549-5CBBABEB42C3}"/>
              </a:ext>
            </a:extLst>
          </p:cNvPr>
          <p:cNvGrpSpPr/>
          <p:nvPr/>
        </p:nvGrpSpPr>
        <p:grpSpPr>
          <a:xfrm>
            <a:off x="1841500" y="-12715875"/>
            <a:ext cx="349250" cy="274637"/>
            <a:chOff x="0" y="0"/>
            <a:chExt cx="349864" cy="274320"/>
          </a:xfrm>
        </p:grpSpPr>
        <p:sp>
          <p:nvSpPr>
            <p:cNvPr id="32" name="Oval 31">
              <a:extLst>
                <a:ext uri="{FF2B5EF4-FFF2-40B4-BE49-F238E27FC236}">
                  <a16:creationId xmlns:a16="http://schemas.microsoft.com/office/drawing/2014/main" id="{F68CBAE8-D22F-44CE-818C-4037C41ED749}"/>
                </a:ext>
              </a:extLst>
            </p:cNvPr>
            <p:cNvSpPr>
              <a:spLocks noChangeAspect="1"/>
            </p:cNvSpPr>
            <p:nvPr/>
          </p:nvSpPr>
          <p:spPr>
            <a:xfrm>
              <a:off x="0" y="0"/>
              <a:ext cx="275907"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3" name="Oval 32">
              <a:extLst>
                <a:ext uri="{FF2B5EF4-FFF2-40B4-BE49-F238E27FC236}">
                  <a16:creationId xmlns:a16="http://schemas.microsoft.com/office/drawing/2014/main" id="{484D27F5-24A9-47E4-B40A-F5456F4671A9}"/>
                </a:ext>
              </a:extLst>
            </p:cNvPr>
            <p:cNvSpPr>
              <a:spLocks noChangeAspect="1"/>
            </p:cNvSpPr>
            <p:nvPr/>
          </p:nvSpPr>
          <p:spPr>
            <a:xfrm>
              <a:off x="72369" y="0"/>
              <a:ext cx="277495" cy="274320"/>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34" name="Group 33">
            <a:extLst>
              <a:ext uri="{FF2B5EF4-FFF2-40B4-BE49-F238E27FC236}">
                <a16:creationId xmlns:a16="http://schemas.microsoft.com/office/drawing/2014/main" id="{27EAB32C-3884-4B5D-8CC7-645B9D0D40D6}"/>
              </a:ext>
            </a:extLst>
          </p:cNvPr>
          <p:cNvGrpSpPr/>
          <p:nvPr/>
        </p:nvGrpSpPr>
        <p:grpSpPr>
          <a:xfrm>
            <a:off x="1841500" y="-12715875"/>
            <a:ext cx="349250" cy="274637"/>
            <a:chOff x="0" y="0"/>
            <a:chExt cx="349864" cy="274320"/>
          </a:xfrm>
        </p:grpSpPr>
        <p:sp>
          <p:nvSpPr>
            <p:cNvPr id="35" name="Oval 34">
              <a:extLst>
                <a:ext uri="{FF2B5EF4-FFF2-40B4-BE49-F238E27FC236}">
                  <a16:creationId xmlns:a16="http://schemas.microsoft.com/office/drawing/2014/main" id="{886E3B29-E0F6-458F-A864-36841F1C99FD}"/>
                </a:ext>
              </a:extLst>
            </p:cNvPr>
            <p:cNvSpPr>
              <a:spLocks noChangeAspect="1"/>
            </p:cNvSpPr>
            <p:nvPr/>
          </p:nvSpPr>
          <p:spPr>
            <a:xfrm>
              <a:off x="0" y="0"/>
              <a:ext cx="275907"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6" name="Oval 35">
              <a:extLst>
                <a:ext uri="{FF2B5EF4-FFF2-40B4-BE49-F238E27FC236}">
                  <a16:creationId xmlns:a16="http://schemas.microsoft.com/office/drawing/2014/main" id="{7D245E33-22C5-4110-BAFF-2FB85E9AA0A8}"/>
                </a:ext>
              </a:extLst>
            </p:cNvPr>
            <p:cNvSpPr>
              <a:spLocks noChangeAspect="1"/>
            </p:cNvSpPr>
            <p:nvPr/>
          </p:nvSpPr>
          <p:spPr>
            <a:xfrm>
              <a:off x="72369" y="0"/>
              <a:ext cx="277495" cy="274320"/>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37" name="Group 36">
            <a:extLst>
              <a:ext uri="{FF2B5EF4-FFF2-40B4-BE49-F238E27FC236}">
                <a16:creationId xmlns:a16="http://schemas.microsoft.com/office/drawing/2014/main" id="{6125CB40-EED9-4F36-B92A-CFDC44E86AC6}"/>
              </a:ext>
            </a:extLst>
          </p:cNvPr>
          <p:cNvGrpSpPr/>
          <p:nvPr/>
        </p:nvGrpSpPr>
        <p:grpSpPr>
          <a:xfrm>
            <a:off x="1841500" y="-12715875"/>
            <a:ext cx="349250" cy="274637"/>
            <a:chOff x="0" y="0"/>
            <a:chExt cx="349864" cy="274320"/>
          </a:xfrm>
        </p:grpSpPr>
        <p:sp>
          <p:nvSpPr>
            <p:cNvPr id="38" name="Oval 37">
              <a:extLst>
                <a:ext uri="{FF2B5EF4-FFF2-40B4-BE49-F238E27FC236}">
                  <a16:creationId xmlns:a16="http://schemas.microsoft.com/office/drawing/2014/main" id="{A1F77012-06B0-4024-BEE0-9FCFED5391CD}"/>
                </a:ext>
              </a:extLst>
            </p:cNvPr>
            <p:cNvSpPr>
              <a:spLocks noChangeAspect="1"/>
            </p:cNvSpPr>
            <p:nvPr/>
          </p:nvSpPr>
          <p:spPr>
            <a:xfrm>
              <a:off x="0" y="0"/>
              <a:ext cx="275907"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9" name="Oval 38">
              <a:extLst>
                <a:ext uri="{FF2B5EF4-FFF2-40B4-BE49-F238E27FC236}">
                  <a16:creationId xmlns:a16="http://schemas.microsoft.com/office/drawing/2014/main" id="{2156F03F-E425-4CEC-B1F2-259D74FD6B18}"/>
                </a:ext>
              </a:extLst>
            </p:cNvPr>
            <p:cNvSpPr>
              <a:spLocks noChangeAspect="1"/>
            </p:cNvSpPr>
            <p:nvPr/>
          </p:nvSpPr>
          <p:spPr>
            <a:xfrm>
              <a:off x="72369" y="0"/>
              <a:ext cx="277495" cy="274320"/>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40" name="Group 39">
            <a:extLst>
              <a:ext uri="{FF2B5EF4-FFF2-40B4-BE49-F238E27FC236}">
                <a16:creationId xmlns:a16="http://schemas.microsoft.com/office/drawing/2014/main" id="{0BA5C0F7-FFF5-4338-9B63-F0B10CEEAEDC}"/>
              </a:ext>
            </a:extLst>
          </p:cNvPr>
          <p:cNvGrpSpPr/>
          <p:nvPr/>
        </p:nvGrpSpPr>
        <p:grpSpPr>
          <a:xfrm>
            <a:off x="1841500" y="-12715875"/>
            <a:ext cx="349250" cy="274637"/>
            <a:chOff x="0" y="0"/>
            <a:chExt cx="349864" cy="274320"/>
          </a:xfrm>
        </p:grpSpPr>
        <p:sp>
          <p:nvSpPr>
            <p:cNvPr id="41" name="Oval 40">
              <a:extLst>
                <a:ext uri="{FF2B5EF4-FFF2-40B4-BE49-F238E27FC236}">
                  <a16:creationId xmlns:a16="http://schemas.microsoft.com/office/drawing/2014/main" id="{CB8CF37B-BF24-432E-BDA1-F176D2CBF2AE}"/>
                </a:ext>
              </a:extLst>
            </p:cNvPr>
            <p:cNvSpPr>
              <a:spLocks noChangeAspect="1"/>
            </p:cNvSpPr>
            <p:nvPr/>
          </p:nvSpPr>
          <p:spPr>
            <a:xfrm>
              <a:off x="0" y="0"/>
              <a:ext cx="275907" cy="2743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2" name="Oval 41">
              <a:extLst>
                <a:ext uri="{FF2B5EF4-FFF2-40B4-BE49-F238E27FC236}">
                  <a16:creationId xmlns:a16="http://schemas.microsoft.com/office/drawing/2014/main" id="{BBB6BB9B-416F-4F28-AF1F-4B367D0BFAA4}"/>
                </a:ext>
              </a:extLst>
            </p:cNvPr>
            <p:cNvSpPr>
              <a:spLocks noChangeAspect="1"/>
            </p:cNvSpPr>
            <p:nvPr/>
          </p:nvSpPr>
          <p:spPr>
            <a:xfrm>
              <a:off x="72369" y="0"/>
              <a:ext cx="277495" cy="274320"/>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43" name="Group 42">
            <a:extLst>
              <a:ext uri="{FF2B5EF4-FFF2-40B4-BE49-F238E27FC236}">
                <a16:creationId xmlns:a16="http://schemas.microsoft.com/office/drawing/2014/main" id="{6C6CA9D8-9C0F-4B41-A961-9A58D4A50A0E}"/>
              </a:ext>
            </a:extLst>
          </p:cNvPr>
          <p:cNvGrpSpPr/>
          <p:nvPr/>
        </p:nvGrpSpPr>
        <p:grpSpPr>
          <a:xfrm>
            <a:off x="1841500" y="-12715875"/>
            <a:ext cx="339725" cy="274637"/>
            <a:chOff x="0" y="0"/>
            <a:chExt cx="340272" cy="274320"/>
          </a:xfrm>
        </p:grpSpPr>
        <p:sp>
          <p:nvSpPr>
            <p:cNvPr id="44" name="Oval 43">
              <a:extLst>
                <a:ext uri="{FF2B5EF4-FFF2-40B4-BE49-F238E27FC236}">
                  <a16:creationId xmlns:a16="http://schemas.microsoft.com/office/drawing/2014/main" id="{67578B8A-98F0-43B5-BDF6-6650CE4D8046}"/>
                </a:ext>
              </a:extLst>
            </p:cNvPr>
            <p:cNvSpPr>
              <a:spLocks noChangeAspect="1"/>
            </p:cNvSpPr>
            <p:nvPr/>
          </p:nvSpPr>
          <p:spPr>
            <a:xfrm>
              <a:off x="0" y="0"/>
              <a:ext cx="274320" cy="274320"/>
            </a:xfrm>
            <a:prstGeom prst="ellipse">
              <a:avLst/>
            </a:prstGeom>
            <a:solidFill>
              <a:srgbClr val="E884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5" name="Oval 44">
              <a:extLst>
                <a:ext uri="{FF2B5EF4-FFF2-40B4-BE49-F238E27FC236}">
                  <a16:creationId xmlns:a16="http://schemas.microsoft.com/office/drawing/2014/main" id="{3C5EA2DE-F357-45BD-905D-D65A11278ECE}"/>
                </a:ext>
              </a:extLst>
            </p:cNvPr>
            <p:cNvSpPr>
              <a:spLocks noChangeAspect="1"/>
            </p:cNvSpPr>
            <p:nvPr/>
          </p:nvSpPr>
          <p:spPr>
            <a:xfrm>
              <a:off x="65952" y="0"/>
              <a:ext cx="274320" cy="274320"/>
            </a:xfrm>
            <a:prstGeom prst="ellipse">
              <a:avLst/>
            </a:prstGeom>
            <a:solidFill>
              <a:srgbClr val="FC924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pic>
        <p:nvPicPr>
          <p:cNvPr id="4" name="Picture 3">
            <a:extLst>
              <a:ext uri="{FF2B5EF4-FFF2-40B4-BE49-F238E27FC236}">
                <a16:creationId xmlns:a16="http://schemas.microsoft.com/office/drawing/2014/main" id="{3FD3A211-050D-4237-A04F-918690EE5279}"/>
              </a:ext>
            </a:extLst>
          </p:cNvPr>
          <p:cNvPicPr>
            <a:picLocks noChangeAspect="1"/>
          </p:cNvPicPr>
          <p:nvPr/>
        </p:nvPicPr>
        <p:blipFill rotWithShape="1">
          <a:blip r:embed="rId4"/>
          <a:srcRect t="2349"/>
          <a:stretch/>
        </p:blipFill>
        <p:spPr>
          <a:xfrm>
            <a:off x="2834640" y="1316736"/>
            <a:ext cx="7498080" cy="5457013"/>
          </a:xfrm>
          <a:prstGeom prst="rect">
            <a:avLst/>
          </a:prstGeom>
        </p:spPr>
      </p:pic>
      <p:grpSp>
        <p:nvGrpSpPr>
          <p:cNvPr id="46" name="Group 45">
            <a:extLst>
              <a:ext uri="{FF2B5EF4-FFF2-40B4-BE49-F238E27FC236}">
                <a16:creationId xmlns:a16="http://schemas.microsoft.com/office/drawing/2014/main" id="{66AE8BA0-69F6-4A29-8545-38F18BF45AEA}"/>
              </a:ext>
            </a:extLst>
          </p:cNvPr>
          <p:cNvGrpSpPr/>
          <p:nvPr/>
        </p:nvGrpSpPr>
        <p:grpSpPr>
          <a:xfrm>
            <a:off x="393192" y="1755648"/>
            <a:ext cx="1828800" cy="2362346"/>
            <a:chOff x="9981228" y="2024072"/>
            <a:chExt cx="1828800" cy="2362346"/>
          </a:xfrm>
        </p:grpSpPr>
        <p:sp>
          <p:nvSpPr>
            <p:cNvPr id="47" name="TextBox 46">
              <a:extLst>
                <a:ext uri="{FF2B5EF4-FFF2-40B4-BE49-F238E27FC236}">
                  <a16:creationId xmlns:a16="http://schemas.microsoft.com/office/drawing/2014/main" id="{7FDF814A-40F0-4541-84C0-A5459BE6EFBC}"/>
                </a:ext>
              </a:extLst>
            </p:cNvPr>
            <p:cNvSpPr txBox="1"/>
            <p:nvPr/>
          </p:nvSpPr>
          <p:spPr>
            <a:xfrm>
              <a:off x="10290408" y="2024072"/>
              <a:ext cx="1519620" cy="307777"/>
            </a:xfrm>
            <a:prstGeom prst="rect">
              <a:avLst/>
            </a:prstGeom>
            <a:noFill/>
          </p:spPr>
          <p:txBody>
            <a:bodyPr wrap="square" rtlCol="0">
              <a:spAutoFit/>
            </a:bodyPr>
            <a:lstStyle/>
            <a:p>
              <a:r>
                <a:rPr lang="en-US" b="1" dirty="0">
                  <a:latin typeface="Arial Narrow" panose="020B0606020202030204" pitchFamily="34" charset="0"/>
                </a:rPr>
                <a:t>Anonymous</a:t>
              </a:r>
            </a:p>
          </p:txBody>
        </p:sp>
        <p:sp>
          <p:nvSpPr>
            <p:cNvPr id="48" name="TextBox 47">
              <a:extLst>
                <a:ext uri="{FF2B5EF4-FFF2-40B4-BE49-F238E27FC236}">
                  <a16:creationId xmlns:a16="http://schemas.microsoft.com/office/drawing/2014/main" id="{72A1C798-6E5E-45DB-BB34-ED656DF9ED4C}"/>
                </a:ext>
              </a:extLst>
            </p:cNvPr>
            <p:cNvSpPr txBox="1"/>
            <p:nvPr/>
          </p:nvSpPr>
          <p:spPr>
            <a:xfrm>
              <a:off x="10290408" y="3863198"/>
              <a:ext cx="1246495" cy="523220"/>
            </a:xfrm>
            <a:prstGeom prst="rect">
              <a:avLst/>
            </a:prstGeom>
            <a:noFill/>
          </p:spPr>
          <p:txBody>
            <a:bodyPr wrap="square" rtlCol="0">
              <a:spAutoFit/>
            </a:bodyPr>
            <a:lstStyle/>
            <a:p>
              <a:r>
                <a:rPr lang="en-US" b="1" dirty="0">
                  <a:latin typeface="Arial Narrow" panose="020B0606020202030204" pitchFamily="34" charset="0"/>
                </a:rPr>
                <a:t>Current investment</a:t>
              </a:r>
            </a:p>
          </p:txBody>
        </p:sp>
        <p:sp>
          <p:nvSpPr>
            <p:cNvPr id="49" name="Oval 48">
              <a:extLst>
                <a:ext uri="{FF2B5EF4-FFF2-40B4-BE49-F238E27FC236}">
                  <a16:creationId xmlns:a16="http://schemas.microsoft.com/office/drawing/2014/main" id="{EEB7E73E-27CD-48AB-A272-18D016FCCA12}"/>
                </a:ext>
              </a:extLst>
            </p:cNvPr>
            <p:cNvSpPr>
              <a:spLocks noChangeAspect="1"/>
            </p:cNvSpPr>
            <p:nvPr/>
          </p:nvSpPr>
          <p:spPr>
            <a:xfrm>
              <a:off x="9982094" y="3923358"/>
              <a:ext cx="274320" cy="27432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8DEB25A-BE96-46DF-A698-DF7D634E6CC1}"/>
                </a:ext>
              </a:extLst>
            </p:cNvPr>
            <p:cNvSpPr>
              <a:spLocks noChangeAspect="1"/>
            </p:cNvSpPr>
            <p:nvPr/>
          </p:nvSpPr>
          <p:spPr>
            <a:xfrm>
              <a:off x="9982094" y="2084232"/>
              <a:ext cx="274320" cy="274320"/>
            </a:xfrm>
            <a:prstGeom prst="ellipse">
              <a:avLst/>
            </a:prstGeom>
            <a:solidFill>
              <a:srgbClr val="F6B082"/>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D959E93-D309-4B36-944F-DEC4E26EB20C}"/>
                </a:ext>
              </a:extLst>
            </p:cNvPr>
            <p:cNvSpPr>
              <a:spLocks noChangeAspect="1"/>
            </p:cNvSpPr>
            <p:nvPr/>
          </p:nvSpPr>
          <p:spPr>
            <a:xfrm>
              <a:off x="9981228" y="3047069"/>
              <a:ext cx="275186" cy="274320"/>
            </a:xfrm>
            <a:prstGeom prst="ellipse">
              <a:avLst/>
            </a:prstGeom>
            <a:solidFill>
              <a:schemeClr val="accent5">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2" name="Oval 51">
              <a:extLst>
                <a:ext uri="{FF2B5EF4-FFF2-40B4-BE49-F238E27FC236}">
                  <a16:creationId xmlns:a16="http://schemas.microsoft.com/office/drawing/2014/main" id="{90DCE601-1512-448C-816C-51DF7A10678A}"/>
                </a:ext>
              </a:extLst>
            </p:cNvPr>
            <p:cNvSpPr/>
            <p:nvPr/>
          </p:nvSpPr>
          <p:spPr>
            <a:xfrm>
              <a:off x="9982094" y="2525948"/>
              <a:ext cx="274320" cy="274320"/>
            </a:xfrm>
            <a:prstGeom prst="ellipse">
              <a:avLst/>
            </a:prstGeom>
            <a:solidFill>
              <a:schemeClr val="accent1">
                <a:lumMod val="50000"/>
                <a:lumOff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3" name="TextBox 52">
              <a:extLst>
                <a:ext uri="{FF2B5EF4-FFF2-40B4-BE49-F238E27FC236}">
                  <a16:creationId xmlns:a16="http://schemas.microsoft.com/office/drawing/2014/main" id="{B0940590-4F6C-4E77-ADE6-F7CCCED7FE6E}"/>
                </a:ext>
              </a:extLst>
            </p:cNvPr>
            <p:cNvSpPr txBox="1"/>
            <p:nvPr/>
          </p:nvSpPr>
          <p:spPr>
            <a:xfrm>
              <a:off x="10290408" y="2460815"/>
              <a:ext cx="1519620" cy="523220"/>
            </a:xfrm>
            <a:prstGeom prst="rect">
              <a:avLst/>
            </a:prstGeom>
            <a:noFill/>
          </p:spPr>
          <p:txBody>
            <a:bodyPr wrap="square" rtlCol="0">
              <a:spAutoFit/>
            </a:bodyPr>
            <a:lstStyle/>
            <a:p>
              <a:r>
                <a:rPr lang="en-US" b="1" dirty="0">
                  <a:latin typeface="Arial Narrow" panose="020B0606020202030204" pitchFamily="34" charset="0"/>
                </a:rPr>
                <a:t>Bill &amp; Melinda Gates Foundation</a:t>
              </a:r>
            </a:p>
          </p:txBody>
        </p:sp>
        <p:sp>
          <p:nvSpPr>
            <p:cNvPr id="54" name="TextBox 53">
              <a:extLst>
                <a:ext uri="{FF2B5EF4-FFF2-40B4-BE49-F238E27FC236}">
                  <a16:creationId xmlns:a16="http://schemas.microsoft.com/office/drawing/2014/main" id="{BD3136B2-F37E-4B37-9C49-28E1B8DFFEB2}"/>
                </a:ext>
              </a:extLst>
            </p:cNvPr>
            <p:cNvSpPr txBox="1"/>
            <p:nvPr/>
          </p:nvSpPr>
          <p:spPr>
            <a:xfrm>
              <a:off x="10292364" y="3018585"/>
              <a:ext cx="1496518" cy="738664"/>
            </a:xfrm>
            <a:prstGeom prst="rect">
              <a:avLst/>
            </a:prstGeom>
            <a:noFill/>
          </p:spPr>
          <p:txBody>
            <a:bodyPr wrap="square" rtlCol="0">
              <a:spAutoFit/>
            </a:bodyPr>
            <a:lstStyle/>
            <a:p>
              <a:r>
                <a:rPr lang="en-US" b="1" dirty="0" err="1">
                  <a:latin typeface="Arial Narrow" panose="020B0606020202030204" pitchFamily="34" charset="0"/>
                </a:rPr>
                <a:t>Agence</a:t>
              </a:r>
              <a:r>
                <a:rPr lang="en-US" b="1" dirty="0">
                  <a:latin typeface="Arial Narrow" panose="020B0606020202030204" pitchFamily="34" charset="0"/>
                </a:rPr>
                <a:t> </a:t>
              </a:r>
              <a:r>
                <a:rPr lang="en-US" b="1" dirty="0" err="1">
                  <a:latin typeface="Arial Narrow" panose="020B0606020202030204" pitchFamily="34" charset="0"/>
                </a:rPr>
                <a:t>française</a:t>
              </a:r>
              <a:r>
                <a:rPr lang="en-US" b="1" dirty="0">
                  <a:latin typeface="Arial Narrow" panose="020B0606020202030204" pitchFamily="34" charset="0"/>
                </a:rPr>
                <a:t> de </a:t>
              </a:r>
              <a:r>
                <a:rPr lang="en-US" b="1" dirty="0" err="1">
                  <a:latin typeface="Arial Narrow" panose="020B0606020202030204" pitchFamily="34" charset="0"/>
                </a:rPr>
                <a:t>développement</a:t>
              </a:r>
              <a:r>
                <a:rPr lang="en-US" b="1" dirty="0">
                  <a:latin typeface="Arial Narrow" panose="020B0606020202030204" pitchFamily="34" charset="0"/>
                </a:rPr>
                <a:t> </a:t>
              </a:r>
            </a:p>
            <a:p>
              <a:endParaRPr lang="en-US" b="1" dirty="0">
                <a:latin typeface="Arial Narrow" panose="020B0606020202030204" pitchFamily="34" charset="0"/>
              </a:endParaRPr>
            </a:p>
          </p:txBody>
        </p:sp>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
          <p:cNvSpPr txBox="1">
            <a:spLocks noGrp="1"/>
          </p:cNvSpPr>
          <p:nvPr>
            <p:ph type="body" idx="1"/>
          </p:nvPr>
        </p:nvSpPr>
        <p:spPr>
          <a:xfrm>
            <a:off x="744578" y="347996"/>
            <a:ext cx="11436079" cy="532493"/>
          </a:xfrm>
          <a:prstGeom prst="rect">
            <a:avLst/>
          </a:prstGeom>
          <a:noFill/>
          <a:ln>
            <a:noFill/>
          </a:ln>
        </p:spPr>
        <p:txBody>
          <a:bodyPr spcFirstLastPara="1" wrap="square" lIns="91425" tIns="45700" rIns="91425" bIns="45700" anchor="t" anchorCtr="0">
            <a:noAutofit/>
          </a:bodyPr>
          <a:lstStyle/>
          <a:p>
            <a:pPr marL="0" lvl="0" indent="0"/>
            <a:r>
              <a:rPr lang="en-US" sz="3600" dirty="0">
                <a:solidFill>
                  <a:schemeClr val="dk1"/>
                </a:solidFill>
              </a:rPr>
              <a:t>Burkina Faso has a diverse donor landscape</a:t>
            </a:r>
            <a:endParaRPr sz="3600" dirty="0">
              <a:solidFill>
                <a:schemeClr val="dk1"/>
              </a:solidFill>
            </a:endParaRPr>
          </a:p>
        </p:txBody>
      </p:sp>
      <p:sp>
        <p:nvSpPr>
          <p:cNvPr id="628" name="Google Shape;628;p8"/>
          <p:cNvSpPr txBox="1">
            <a:spLocks noGrp="1"/>
          </p:cNvSpPr>
          <p:nvPr>
            <p:ph type="body" idx="2"/>
          </p:nvPr>
        </p:nvSpPr>
        <p:spPr>
          <a:xfrm>
            <a:off x="669561" y="1306353"/>
            <a:ext cx="11265765" cy="4817661"/>
          </a:xfrm>
          <a:prstGeom prst="rect">
            <a:avLst/>
          </a:prstGeom>
          <a:noFill/>
          <a:ln>
            <a:noFill/>
          </a:ln>
        </p:spPr>
        <p:txBody>
          <a:bodyPr spcFirstLastPara="1" wrap="square" lIns="91425" tIns="45700" rIns="91425" bIns="45700" anchor="t" anchorCtr="0">
            <a:noAutofit/>
          </a:bodyPr>
          <a:lstStyle/>
          <a:p>
            <a:pPr marL="571500" lvl="0" indent="-228600" algn="l" rtl="0">
              <a:lnSpc>
                <a:spcPct val="110000"/>
              </a:lnSpc>
              <a:spcBef>
                <a:spcPts val="0"/>
              </a:spcBef>
              <a:spcAft>
                <a:spcPts val="0"/>
              </a:spcAft>
              <a:buSzPts val="1800"/>
              <a:buFont typeface="Arial"/>
              <a:buNone/>
            </a:pPr>
            <a:endParaRPr sz="2100" dirty="0"/>
          </a:p>
          <a:p>
            <a:pPr marL="457200" lvl="0" indent="-228600" algn="l" rtl="0">
              <a:lnSpc>
                <a:spcPct val="110000"/>
              </a:lnSpc>
              <a:spcBef>
                <a:spcPts val="0"/>
              </a:spcBef>
              <a:spcAft>
                <a:spcPts val="0"/>
              </a:spcAft>
              <a:buClr>
                <a:srgbClr val="303030"/>
              </a:buClr>
              <a:buSzPts val="1800"/>
              <a:buNone/>
            </a:pPr>
            <a:endParaRPr sz="900" dirty="0"/>
          </a:p>
        </p:txBody>
      </p:sp>
      <p:pic>
        <p:nvPicPr>
          <p:cNvPr id="4" name="Picture 3">
            <a:extLst>
              <a:ext uri="{FF2B5EF4-FFF2-40B4-BE49-F238E27FC236}">
                <a16:creationId xmlns:a16="http://schemas.microsoft.com/office/drawing/2014/main" id="{26E3AEA6-89E2-49F0-AB3E-213688D31608}"/>
              </a:ext>
            </a:extLst>
          </p:cNvPr>
          <p:cNvPicPr>
            <a:picLocks noChangeAspect="1"/>
          </p:cNvPicPr>
          <p:nvPr/>
        </p:nvPicPr>
        <p:blipFill>
          <a:blip r:embed="rId3"/>
          <a:stretch>
            <a:fillRect/>
          </a:stretch>
        </p:blipFill>
        <p:spPr>
          <a:xfrm>
            <a:off x="2834640" y="1316736"/>
            <a:ext cx="7677150" cy="4000500"/>
          </a:xfrm>
          <a:prstGeom prst="rect">
            <a:avLst/>
          </a:prstGeom>
        </p:spPr>
      </p:pic>
      <p:sp>
        <p:nvSpPr>
          <p:cNvPr id="25" name="TextBox 24">
            <a:extLst>
              <a:ext uri="{FF2B5EF4-FFF2-40B4-BE49-F238E27FC236}">
                <a16:creationId xmlns:a16="http://schemas.microsoft.com/office/drawing/2014/main" id="{BD3D907D-3CB3-4B98-9E3B-DB75853AE780}"/>
              </a:ext>
            </a:extLst>
          </p:cNvPr>
          <p:cNvSpPr txBox="1"/>
          <p:nvPr/>
        </p:nvSpPr>
        <p:spPr>
          <a:xfrm>
            <a:off x="704327" y="3221091"/>
            <a:ext cx="1762543" cy="307777"/>
          </a:xfrm>
          <a:prstGeom prst="rect">
            <a:avLst/>
          </a:prstGeom>
          <a:noFill/>
        </p:spPr>
        <p:txBody>
          <a:bodyPr wrap="square" rtlCol="0">
            <a:spAutoFit/>
          </a:bodyPr>
          <a:lstStyle/>
          <a:p>
            <a:r>
              <a:rPr lang="en-US" b="1" dirty="0">
                <a:latin typeface="Arial Narrow" panose="020B0606020202030204" pitchFamily="34" charset="0"/>
              </a:rPr>
              <a:t>Belgian Cooperation</a:t>
            </a:r>
          </a:p>
        </p:txBody>
      </p:sp>
      <p:grpSp>
        <p:nvGrpSpPr>
          <p:cNvPr id="5" name="Group 4">
            <a:extLst>
              <a:ext uri="{FF2B5EF4-FFF2-40B4-BE49-F238E27FC236}">
                <a16:creationId xmlns:a16="http://schemas.microsoft.com/office/drawing/2014/main" id="{87A33510-ED46-4A5A-8D9E-C4DBEAB15E98}"/>
              </a:ext>
            </a:extLst>
          </p:cNvPr>
          <p:cNvGrpSpPr/>
          <p:nvPr/>
        </p:nvGrpSpPr>
        <p:grpSpPr>
          <a:xfrm>
            <a:off x="393192" y="1755648"/>
            <a:ext cx="1828800" cy="3143396"/>
            <a:chOff x="393192" y="1755648"/>
            <a:chExt cx="1828800" cy="3143396"/>
          </a:xfrm>
        </p:grpSpPr>
        <p:sp>
          <p:nvSpPr>
            <p:cNvPr id="15" name="TextBox 14">
              <a:extLst>
                <a:ext uri="{FF2B5EF4-FFF2-40B4-BE49-F238E27FC236}">
                  <a16:creationId xmlns:a16="http://schemas.microsoft.com/office/drawing/2014/main" id="{48484BD4-F052-4847-9B83-6A1083AE8FEF}"/>
                </a:ext>
              </a:extLst>
            </p:cNvPr>
            <p:cNvSpPr txBox="1"/>
            <p:nvPr/>
          </p:nvSpPr>
          <p:spPr>
            <a:xfrm>
              <a:off x="702372" y="1755648"/>
              <a:ext cx="1519620" cy="523220"/>
            </a:xfrm>
            <a:prstGeom prst="rect">
              <a:avLst/>
            </a:prstGeom>
            <a:noFill/>
          </p:spPr>
          <p:txBody>
            <a:bodyPr wrap="square" rtlCol="0">
              <a:spAutoFit/>
            </a:bodyPr>
            <a:lstStyle/>
            <a:p>
              <a:r>
                <a:rPr lang="en-US" b="1" dirty="0">
                  <a:latin typeface="Arial Narrow" panose="020B0606020202030204" pitchFamily="34" charset="0"/>
                </a:rPr>
                <a:t>Advanced Family Planning</a:t>
              </a:r>
            </a:p>
          </p:txBody>
        </p:sp>
        <p:sp>
          <p:nvSpPr>
            <p:cNvPr id="16" name="TextBox 15">
              <a:extLst>
                <a:ext uri="{FF2B5EF4-FFF2-40B4-BE49-F238E27FC236}">
                  <a16:creationId xmlns:a16="http://schemas.microsoft.com/office/drawing/2014/main" id="{C984F380-FD9E-4433-A888-9371ABEB995E}"/>
                </a:ext>
              </a:extLst>
            </p:cNvPr>
            <p:cNvSpPr txBox="1"/>
            <p:nvPr/>
          </p:nvSpPr>
          <p:spPr>
            <a:xfrm>
              <a:off x="702372" y="4375824"/>
              <a:ext cx="1246495" cy="523220"/>
            </a:xfrm>
            <a:prstGeom prst="rect">
              <a:avLst/>
            </a:prstGeom>
            <a:noFill/>
          </p:spPr>
          <p:txBody>
            <a:bodyPr wrap="square" rtlCol="0">
              <a:spAutoFit/>
            </a:bodyPr>
            <a:lstStyle/>
            <a:p>
              <a:r>
                <a:rPr lang="en-US" b="1" dirty="0">
                  <a:latin typeface="Arial Narrow" panose="020B0606020202030204" pitchFamily="34" charset="0"/>
                </a:rPr>
                <a:t>Current investment</a:t>
              </a:r>
            </a:p>
          </p:txBody>
        </p:sp>
        <p:sp>
          <p:nvSpPr>
            <p:cNvPr id="17" name="Oval 16">
              <a:extLst>
                <a:ext uri="{FF2B5EF4-FFF2-40B4-BE49-F238E27FC236}">
                  <a16:creationId xmlns:a16="http://schemas.microsoft.com/office/drawing/2014/main" id="{71B31303-10A4-4634-8112-F8FDF79B52CB}"/>
                </a:ext>
              </a:extLst>
            </p:cNvPr>
            <p:cNvSpPr>
              <a:spLocks noChangeAspect="1"/>
            </p:cNvSpPr>
            <p:nvPr/>
          </p:nvSpPr>
          <p:spPr>
            <a:xfrm>
              <a:off x="394058" y="4435984"/>
              <a:ext cx="274320" cy="27432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14B43BC-C538-425F-9DCC-53C4CD2B52E9}"/>
                </a:ext>
              </a:extLst>
            </p:cNvPr>
            <p:cNvSpPr>
              <a:spLocks noChangeAspect="1"/>
            </p:cNvSpPr>
            <p:nvPr/>
          </p:nvSpPr>
          <p:spPr>
            <a:xfrm>
              <a:off x="394058" y="1815808"/>
              <a:ext cx="274320" cy="274320"/>
            </a:xfrm>
            <a:prstGeom prst="ellipse">
              <a:avLst/>
            </a:prstGeom>
            <a:solidFill>
              <a:schemeClr val="accent2"/>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4202CB-DBCE-4AEC-8DD4-DFDB155EC86E}"/>
                </a:ext>
              </a:extLst>
            </p:cNvPr>
            <p:cNvSpPr>
              <a:spLocks noChangeAspect="1"/>
            </p:cNvSpPr>
            <p:nvPr/>
          </p:nvSpPr>
          <p:spPr>
            <a:xfrm>
              <a:off x="393192" y="2778645"/>
              <a:ext cx="275186" cy="274320"/>
            </a:xfrm>
            <a:prstGeom prst="ellipse">
              <a:avLst/>
            </a:prstGeom>
            <a:solidFill>
              <a:srgbClr val="595959"/>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0" name="Oval 19">
              <a:extLst>
                <a:ext uri="{FF2B5EF4-FFF2-40B4-BE49-F238E27FC236}">
                  <a16:creationId xmlns:a16="http://schemas.microsoft.com/office/drawing/2014/main" id="{0F5A3CDE-DF28-4ED8-9577-A24FCC1D4308}"/>
                </a:ext>
              </a:extLst>
            </p:cNvPr>
            <p:cNvSpPr/>
            <p:nvPr/>
          </p:nvSpPr>
          <p:spPr>
            <a:xfrm>
              <a:off x="394058" y="2352774"/>
              <a:ext cx="274320" cy="274320"/>
            </a:xfrm>
            <a:prstGeom prst="ellipse">
              <a:avLst/>
            </a:prstGeom>
            <a:solidFill>
              <a:schemeClr val="accent4"/>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1" name="TextBox 20">
              <a:extLst>
                <a:ext uri="{FF2B5EF4-FFF2-40B4-BE49-F238E27FC236}">
                  <a16:creationId xmlns:a16="http://schemas.microsoft.com/office/drawing/2014/main" id="{2BF945FB-F983-4596-AE22-63900EE961FE}"/>
                </a:ext>
              </a:extLst>
            </p:cNvPr>
            <p:cNvSpPr txBox="1"/>
            <p:nvPr/>
          </p:nvSpPr>
          <p:spPr>
            <a:xfrm>
              <a:off x="702372" y="2363841"/>
              <a:ext cx="1519620" cy="307777"/>
            </a:xfrm>
            <a:prstGeom prst="rect">
              <a:avLst/>
            </a:prstGeom>
            <a:noFill/>
          </p:spPr>
          <p:txBody>
            <a:bodyPr wrap="square" rtlCol="0">
              <a:spAutoFit/>
            </a:bodyPr>
            <a:lstStyle/>
            <a:p>
              <a:r>
                <a:rPr lang="en-US" b="1" dirty="0">
                  <a:latin typeface="Arial Narrow" panose="020B0606020202030204" pitchFamily="34" charset="0"/>
                </a:rPr>
                <a:t>UK Aid/DFID</a:t>
              </a:r>
            </a:p>
          </p:txBody>
        </p:sp>
        <p:sp>
          <p:nvSpPr>
            <p:cNvPr id="22" name="TextBox 21">
              <a:extLst>
                <a:ext uri="{FF2B5EF4-FFF2-40B4-BE49-F238E27FC236}">
                  <a16:creationId xmlns:a16="http://schemas.microsoft.com/office/drawing/2014/main" id="{4B2BEC60-56AA-4E86-93A6-C79573C81790}"/>
                </a:ext>
              </a:extLst>
            </p:cNvPr>
            <p:cNvSpPr txBox="1"/>
            <p:nvPr/>
          </p:nvSpPr>
          <p:spPr>
            <a:xfrm>
              <a:off x="704328" y="2769211"/>
              <a:ext cx="1496518" cy="307777"/>
            </a:xfrm>
            <a:prstGeom prst="rect">
              <a:avLst/>
            </a:prstGeom>
            <a:noFill/>
          </p:spPr>
          <p:txBody>
            <a:bodyPr wrap="square" rtlCol="0">
              <a:spAutoFit/>
            </a:bodyPr>
            <a:lstStyle/>
            <a:p>
              <a:r>
                <a:rPr lang="en-US" b="1" dirty="0">
                  <a:latin typeface="Arial Narrow" panose="020B0606020202030204" pitchFamily="34" charset="0"/>
                </a:rPr>
                <a:t>KFW</a:t>
              </a:r>
            </a:p>
          </p:txBody>
        </p:sp>
        <p:sp>
          <p:nvSpPr>
            <p:cNvPr id="23" name="Oval 22">
              <a:extLst>
                <a:ext uri="{FF2B5EF4-FFF2-40B4-BE49-F238E27FC236}">
                  <a16:creationId xmlns:a16="http://schemas.microsoft.com/office/drawing/2014/main" id="{806B31AD-BDF2-4A55-87CA-1657DD01B971}"/>
                </a:ext>
              </a:extLst>
            </p:cNvPr>
            <p:cNvSpPr>
              <a:spLocks noChangeAspect="1"/>
            </p:cNvSpPr>
            <p:nvPr/>
          </p:nvSpPr>
          <p:spPr>
            <a:xfrm>
              <a:off x="394058" y="3635895"/>
              <a:ext cx="275186" cy="274320"/>
            </a:xfrm>
            <a:prstGeom prst="ellipse">
              <a:avLst/>
            </a:prstGeom>
            <a:solidFill>
              <a:schemeClr val="accent3">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Oval 23">
              <a:extLst>
                <a:ext uri="{FF2B5EF4-FFF2-40B4-BE49-F238E27FC236}">
                  <a16:creationId xmlns:a16="http://schemas.microsoft.com/office/drawing/2014/main" id="{CD7988CF-3840-47B5-AB95-CB3F2CAFBBF4}"/>
                </a:ext>
              </a:extLst>
            </p:cNvPr>
            <p:cNvSpPr/>
            <p:nvPr/>
          </p:nvSpPr>
          <p:spPr>
            <a:xfrm>
              <a:off x="394058" y="3210024"/>
              <a:ext cx="274320" cy="274320"/>
            </a:xfrm>
            <a:prstGeom prst="ellipse">
              <a:avLst/>
            </a:prstGeom>
            <a:solidFill>
              <a:schemeClr val="accent1">
                <a:lumMod val="75000"/>
                <a:lumOff val="2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6" name="TextBox 25">
              <a:extLst>
                <a:ext uri="{FF2B5EF4-FFF2-40B4-BE49-F238E27FC236}">
                  <a16:creationId xmlns:a16="http://schemas.microsoft.com/office/drawing/2014/main" id="{B8E80AE1-A221-4ECA-B7E7-9D479357086E}"/>
                </a:ext>
              </a:extLst>
            </p:cNvPr>
            <p:cNvSpPr txBox="1"/>
            <p:nvPr/>
          </p:nvSpPr>
          <p:spPr>
            <a:xfrm>
              <a:off x="704328" y="3626461"/>
              <a:ext cx="1496518" cy="307777"/>
            </a:xfrm>
            <a:prstGeom prst="rect">
              <a:avLst/>
            </a:prstGeom>
            <a:noFill/>
          </p:spPr>
          <p:txBody>
            <a:bodyPr wrap="square" rtlCol="0">
              <a:spAutoFit/>
            </a:bodyPr>
            <a:lstStyle/>
            <a:p>
              <a:r>
                <a:rPr lang="en-US" b="1" dirty="0">
                  <a:latin typeface="Arial Narrow" panose="020B0606020202030204" pitchFamily="34" charset="0"/>
                </a:rPr>
                <a:t>Private</a:t>
              </a:r>
            </a:p>
          </p:txBody>
        </p:sp>
      </p:gr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14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228600" algn="l" rtl="0">
              <a:lnSpc>
                <a:spcPct val="80000"/>
              </a:lnSpc>
              <a:spcBef>
                <a:spcPts val="0"/>
              </a:spcBef>
              <a:spcAft>
                <a:spcPts val="0"/>
              </a:spcAft>
              <a:buClr>
                <a:schemeClr val="lt1"/>
              </a:buClr>
              <a:buSzPts val="7200"/>
              <a:buFont typeface="Gill Sans"/>
              <a:buNone/>
            </a:pPr>
            <a:r>
              <a:rPr lang="en-US" sz="5400" dirty="0"/>
              <a:t>Niger investments</a:t>
            </a:r>
            <a:endParaRPr sz="5400" dirty="0"/>
          </a:p>
          <a:p>
            <a:pPr marL="457200" lvl="0" indent="-228600" algn="l" rtl="0">
              <a:lnSpc>
                <a:spcPct val="80000"/>
              </a:lnSpc>
              <a:spcBef>
                <a:spcPts val="0"/>
              </a:spcBef>
              <a:spcAft>
                <a:spcPts val="0"/>
              </a:spcAft>
              <a:buClr>
                <a:schemeClr val="lt1"/>
              </a:buClr>
              <a:buSzPts val="7200"/>
              <a:buFont typeface="Gill Sans"/>
              <a:buNone/>
            </a:pPr>
            <a:r>
              <a:rPr lang="en-US" sz="5400" dirty="0"/>
              <a:t>(excludes regional investments)</a:t>
            </a:r>
            <a:endParaRPr sz="54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27"/>
          <p:cNvSpPr txBox="1">
            <a:spLocks noGrp="1"/>
          </p:cNvSpPr>
          <p:nvPr>
            <p:ph type="body" idx="1"/>
          </p:nvPr>
        </p:nvSpPr>
        <p:spPr>
          <a:xfrm>
            <a:off x="651758" y="1577650"/>
            <a:ext cx="6206242" cy="4687887"/>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50"/>
              </a:spcBef>
              <a:spcAft>
                <a:spcPts val="0"/>
              </a:spcAft>
              <a:buClr>
                <a:schemeClr val="accent2"/>
              </a:buClr>
              <a:buSzPts val="2800"/>
              <a:buFont typeface="Arial"/>
              <a:buChar char="•"/>
            </a:pPr>
            <a:r>
              <a:rPr lang="en-US" sz="2600" dirty="0">
                <a:solidFill>
                  <a:srgbClr val="202020"/>
                </a:solidFill>
                <a:latin typeface="Gill Sans" panose="020B0604020202020204" charset="0"/>
                <a:ea typeface="Calibri"/>
                <a:cs typeface="Calibri"/>
                <a:sym typeface="Calibri"/>
              </a:rPr>
              <a:t>USAID's flagship social and behavior change (SBC) research project</a:t>
            </a:r>
            <a:endParaRPr dirty="0">
              <a:solidFill>
                <a:srgbClr val="202020"/>
              </a:solidFill>
              <a:latin typeface="Gill Sans" panose="020B0604020202020204" charset="0"/>
            </a:endParaRPr>
          </a:p>
          <a:p>
            <a:pPr marL="342900" lvl="0" indent="-342900" algn="l" rtl="0">
              <a:lnSpc>
                <a:spcPct val="107000"/>
              </a:lnSpc>
              <a:spcBef>
                <a:spcPts val="1250"/>
              </a:spcBef>
              <a:spcAft>
                <a:spcPts val="0"/>
              </a:spcAft>
              <a:buClr>
                <a:schemeClr val="accent2"/>
              </a:buClr>
              <a:buSzPts val="2800"/>
              <a:buFont typeface="Arial"/>
              <a:buChar char="•"/>
            </a:pPr>
            <a:r>
              <a:rPr lang="en-US" sz="2600" dirty="0">
                <a:solidFill>
                  <a:srgbClr val="202020"/>
                </a:solidFill>
                <a:latin typeface="Gill Sans" panose="020B0604020202020204" charset="0"/>
                <a:ea typeface="Calibri"/>
                <a:cs typeface="Calibri"/>
                <a:sym typeface="Calibri"/>
              </a:rPr>
              <a:t>Five-year project (2017 to 2022)</a:t>
            </a:r>
            <a:endParaRPr dirty="0">
              <a:solidFill>
                <a:srgbClr val="202020"/>
              </a:solidFill>
              <a:latin typeface="Gill Sans" panose="020B0604020202020204" charset="0"/>
            </a:endParaRPr>
          </a:p>
          <a:p>
            <a:pPr marL="342900" lvl="0" indent="-342900" algn="l" rtl="0">
              <a:lnSpc>
                <a:spcPct val="107000"/>
              </a:lnSpc>
              <a:spcBef>
                <a:spcPts val="1250"/>
              </a:spcBef>
              <a:spcAft>
                <a:spcPts val="0"/>
              </a:spcAft>
              <a:buClr>
                <a:schemeClr val="accent2"/>
              </a:buClr>
              <a:buSzPts val="2800"/>
              <a:buFont typeface="Arial"/>
              <a:buChar char="•"/>
            </a:pPr>
            <a:r>
              <a:rPr lang="en-US" sz="2600" dirty="0">
                <a:solidFill>
                  <a:srgbClr val="202020"/>
                </a:solidFill>
                <a:latin typeface="Gill Sans" panose="020B0604020202020204" charset="0"/>
                <a:ea typeface="Calibri"/>
                <a:cs typeface="Calibri"/>
                <a:sym typeface="Calibri"/>
              </a:rPr>
              <a:t>Supported through USAID Global Health Bureau, cross-bureau, and mission-supported activities</a:t>
            </a:r>
            <a:endParaRPr dirty="0">
              <a:latin typeface="Gill Sans" panose="020B0604020202020204" charset="0"/>
            </a:endParaRPr>
          </a:p>
          <a:p>
            <a:pPr marL="342900" lvl="0" indent="-342900" algn="l" rtl="0">
              <a:lnSpc>
                <a:spcPct val="107000"/>
              </a:lnSpc>
              <a:spcBef>
                <a:spcPts val="1250"/>
              </a:spcBef>
              <a:spcAft>
                <a:spcPts val="0"/>
              </a:spcAft>
              <a:buClr>
                <a:schemeClr val="accent2"/>
              </a:buClr>
              <a:buSzPts val="2800"/>
              <a:buFont typeface="Arial"/>
              <a:buChar char="•"/>
            </a:pPr>
            <a:r>
              <a:rPr lang="en-US" sz="2600" dirty="0">
                <a:solidFill>
                  <a:srgbClr val="202020"/>
                </a:solidFill>
                <a:latin typeface="Gill Sans" panose="020B0604020202020204" charset="0"/>
                <a:ea typeface="Calibri"/>
                <a:cs typeface="Calibri"/>
                <a:sym typeface="Calibri"/>
              </a:rPr>
              <a:t>Close collaboration with sister project Breakthrough ACTION and other implementing partners</a:t>
            </a:r>
            <a:endParaRPr sz="2600" dirty="0">
              <a:solidFill>
                <a:srgbClr val="202020"/>
              </a:solidFill>
              <a:latin typeface="Gill Sans" panose="020B0604020202020204" charset="0"/>
              <a:ea typeface="Calibri"/>
              <a:cs typeface="Calibri"/>
              <a:sym typeface="Calibri"/>
            </a:endParaRPr>
          </a:p>
          <a:p>
            <a:pPr marL="342900" lvl="0" indent="-342900" algn="l" rtl="0">
              <a:lnSpc>
                <a:spcPct val="107000"/>
              </a:lnSpc>
              <a:spcBef>
                <a:spcPts val="1250"/>
              </a:spcBef>
              <a:spcAft>
                <a:spcPts val="0"/>
              </a:spcAft>
              <a:buClr>
                <a:schemeClr val="accent2"/>
              </a:buClr>
              <a:buSzPts val="2800"/>
              <a:buFont typeface="Arial"/>
              <a:buChar char="•"/>
            </a:pPr>
            <a:r>
              <a:rPr lang="en-US" sz="2600" dirty="0">
                <a:solidFill>
                  <a:srgbClr val="202020"/>
                </a:solidFill>
                <a:latin typeface="Gill Sans" panose="020B0604020202020204" charset="0"/>
                <a:ea typeface="Calibri"/>
                <a:cs typeface="Calibri"/>
                <a:sym typeface="Calibri"/>
              </a:rPr>
              <a:t>Consortium of six partners</a:t>
            </a:r>
            <a:endParaRPr dirty="0">
              <a:latin typeface="Gill Sans" panose="020B0604020202020204" charset="0"/>
            </a:endParaRPr>
          </a:p>
          <a:p>
            <a:pPr marL="457200" lvl="0" indent="-228600" algn="l" rtl="0">
              <a:lnSpc>
                <a:spcPct val="110000"/>
              </a:lnSpc>
              <a:spcBef>
                <a:spcPts val="1200"/>
              </a:spcBef>
              <a:spcAft>
                <a:spcPts val="0"/>
              </a:spcAft>
              <a:buSzPts val="2800"/>
              <a:buNone/>
            </a:pPr>
            <a:endParaRPr dirty="0">
              <a:latin typeface="Calibri"/>
              <a:ea typeface="Calibri"/>
              <a:cs typeface="Calibri"/>
              <a:sym typeface="Calibri"/>
            </a:endParaRPr>
          </a:p>
        </p:txBody>
      </p:sp>
      <p:sp>
        <p:nvSpPr>
          <p:cNvPr id="405" name="Google Shape;405;p127"/>
          <p:cNvSpPr txBox="1">
            <a:spLocks noGrp="1"/>
          </p:cNvSpPr>
          <p:nvPr>
            <p:ph type="body" idx="2"/>
          </p:nvPr>
        </p:nvSpPr>
        <p:spPr>
          <a:xfrm>
            <a:off x="517358" y="502311"/>
            <a:ext cx="9441946" cy="532493"/>
          </a:xfrm>
          <a:prstGeom prst="rect">
            <a:avLst/>
          </a:prstGeom>
          <a:noFill/>
          <a:ln>
            <a:noFill/>
          </a:ln>
        </p:spPr>
        <p:txBody>
          <a:bodyPr spcFirstLastPara="1" wrap="square" lIns="91425" tIns="45700" rIns="91425" bIns="45700" anchor="t" anchorCtr="0">
            <a:noAutofit/>
          </a:bodyPr>
          <a:lstStyle/>
          <a:p>
            <a:pPr marL="0" indent="0">
              <a:buClr>
                <a:schemeClr val="dk1"/>
              </a:buClr>
              <a:buSzPts val="4000"/>
            </a:pPr>
            <a:r>
              <a:rPr lang="en-US" sz="3600" dirty="0">
                <a:solidFill>
                  <a:schemeClr val="dk1"/>
                </a:solidFill>
                <a:sym typeface="Calibri"/>
              </a:rPr>
              <a:t>Breakthrough RESEARCH</a:t>
            </a:r>
            <a:endParaRPr sz="3600" dirty="0">
              <a:solidFill>
                <a:schemeClr val="dk1"/>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E527742-0AB9-4BA4-9239-55F986ADDC7A}"/>
              </a:ext>
            </a:extLst>
          </p:cNvPr>
          <p:cNvPicPr>
            <a:picLocks noGrp="1" noChangeAspect="1"/>
          </p:cNvPicPr>
          <p:nvPr>
            <p:ph type="pic" idx="2"/>
          </p:nvPr>
        </p:nvPicPr>
        <p:blipFill>
          <a:blip r:embed="rId3"/>
          <a:srcRect/>
          <a:stretch/>
        </p:blipFill>
        <p:spPr>
          <a:xfrm>
            <a:off x="-3508" y="-18362"/>
            <a:ext cx="4804328" cy="6865067"/>
          </a:xfrm>
          <a:prstGeom prst="rect">
            <a:avLst/>
          </a:prstGeom>
          <a:solidFill>
            <a:srgbClr val="F2F2F2"/>
          </a:solidFill>
          <a:ln>
            <a:noFill/>
          </a:ln>
        </p:spPr>
      </p:pic>
      <p:sp>
        <p:nvSpPr>
          <p:cNvPr id="647" name="Google Shape;647;p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800"/>
              <a:buNone/>
            </a:pPr>
            <a:r>
              <a:rPr lang="en-US"/>
              <a:t>Niger</a:t>
            </a:r>
            <a:endParaRPr/>
          </a:p>
        </p:txBody>
      </p:sp>
      <p:sp>
        <p:nvSpPr>
          <p:cNvPr id="648" name="Google Shape;648;p9"/>
          <p:cNvSpPr txBox="1"/>
          <p:nvPr/>
        </p:nvSpPr>
        <p:spPr>
          <a:xfrm>
            <a:off x="5244539" y="2012596"/>
            <a:ext cx="2082576"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dirty="0">
                <a:solidFill>
                  <a:srgbClr val="000000"/>
                </a:solidFill>
                <a:latin typeface="Gill Sans"/>
                <a:ea typeface="Gill Sans"/>
                <a:cs typeface="Gill Sans"/>
                <a:sym typeface="Gill Sans"/>
              </a:rPr>
              <a:t>TFR</a:t>
            </a:r>
            <a:r>
              <a:rPr lang="en-US" sz="2400" b="1" i="0" u="none" strike="noStrike" cap="none" baseline="30000" dirty="0">
                <a:solidFill>
                  <a:srgbClr val="000000"/>
                </a:solidFill>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7.6</a:t>
            </a:r>
            <a:endParaRPr sz="2400" dirty="0"/>
          </a:p>
        </p:txBody>
      </p:sp>
      <p:sp>
        <p:nvSpPr>
          <p:cNvPr id="649" name="Google Shape;649;p9"/>
          <p:cNvSpPr txBox="1"/>
          <p:nvPr/>
        </p:nvSpPr>
        <p:spPr>
          <a:xfrm>
            <a:off x="5244539" y="2528966"/>
            <a:ext cx="2262956" cy="633979"/>
          </a:xfrm>
          <a:prstGeom prst="rect">
            <a:avLst/>
          </a:prstGeom>
          <a:noFill/>
          <a:ln>
            <a:noFill/>
          </a:ln>
        </p:spPr>
        <p:txBody>
          <a:bodyPr spcFirstLastPara="1" wrap="square" lIns="91425" tIns="45700" rIns="91425" bIns="45700" anchor="t" anchorCtr="0">
            <a:spAutoFit/>
          </a:bodyPr>
          <a:lstStyle/>
          <a:p>
            <a:pPr lvl="0">
              <a:lnSpc>
                <a:spcPct val="110000"/>
              </a:lnSpc>
            </a:pPr>
            <a:r>
              <a:rPr lang="en-US" sz="1600" b="0" i="0" u="none" strike="noStrike" cap="none" dirty="0">
                <a:solidFill>
                  <a:srgbClr val="000000"/>
                </a:solidFill>
                <a:latin typeface="Gill Sans"/>
                <a:ea typeface="Gill Sans"/>
                <a:cs typeface="Gill Sans"/>
                <a:sym typeface="Gill Sans"/>
              </a:rPr>
              <a:t>Total fertility rate among women </a:t>
            </a:r>
            <a:r>
              <a:rPr lang="en-US" sz="1600" dirty="0">
                <a:latin typeface="Gill Sans"/>
                <a:ea typeface="Gill Sans"/>
                <a:cs typeface="Gill Sans"/>
                <a:sym typeface="Gill Sans"/>
              </a:rPr>
              <a:t>15–49</a:t>
            </a:r>
            <a:endParaRPr dirty="0"/>
          </a:p>
        </p:txBody>
      </p:sp>
      <p:sp>
        <p:nvSpPr>
          <p:cNvPr id="650" name="Google Shape;650;p9"/>
          <p:cNvSpPr txBox="1"/>
          <p:nvPr/>
        </p:nvSpPr>
        <p:spPr>
          <a:xfrm>
            <a:off x="5244539" y="3909789"/>
            <a:ext cx="3440647" cy="830956"/>
          </a:xfrm>
          <a:prstGeom prst="rect">
            <a:avLst/>
          </a:prstGeom>
          <a:noFill/>
          <a:ln>
            <a:noFill/>
          </a:ln>
        </p:spPr>
        <p:txBody>
          <a:bodyPr spcFirstLastPara="1" wrap="square" lIns="91425" tIns="45700" rIns="91425" bIns="45700" anchor="t" anchorCtr="0">
            <a:spAutoFit/>
          </a:bodyPr>
          <a:lstStyle/>
          <a:p>
            <a:pPr lvl="0"/>
            <a:r>
              <a:rPr lang="en-US" sz="2400" b="1" i="0" u="none" strike="noStrike" cap="none" dirty="0">
                <a:solidFill>
                  <a:srgbClr val="000000"/>
                </a:solidFill>
                <a:latin typeface="Gill Sans"/>
                <a:ea typeface="Gill Sans"/>
                <a:cs typeface="Gill Sans"/>
                <a:sym typeface="Gill Sans"/>
              </a:rPr>
              <a:t>Unmet </a:t>
            </a:r>
            <a:br>
              <a:rPr lang="en-US" sz="2400" b="1" dirty="0">
                <a:latin typeface="Gill Sans"/>
                <a:ea typeface="Gill Sans"/>
                <a:cs typeface="Gill Sans"/>
                <a:sym typeface="Gill Sans"/>
              </a:rPr>
            </a:br>
            <a:r>
              <a:rPr lang="en-US" sz="2400" b="1" i="0" u="none" strike="noStrike" cap="none" dirty="0">
                <a:solidFill>
                  <a:srgbClr val="000000"/>
                </a:solidFill>
                <a:latin typeface="Gill Sans"/>
                <a:ea typeface="Gill Sans"/>
                <a:cs typeface="Gill Sans"/>
                <a:sym typeface="Gill Sans"/>
              </a:rPr>
              <a:t>need</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:16.0%</a:t>
            </a:r>
            <a:endParaRPr dirty="0"/>
          </a:p>
        </p:txBody>
      </p:sp>
      <p:sp>
        <p:nvSpPr>
          <p:cNvPr id="651" name="Google Shape;651;p9"/>
          <p:cNvSpPr txBox="1"/>
          <p:nvPr/>
        </p:nvSpPr>
        <p:spPr>
          <a:xfrm>
            <a:off x="5244539" y="4690040"/>
            <a:ext cx="2262956" cy="88614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dirty="0">
                <a:solidFill>
                  <a:srgbClr val="000000"/>
                </a:solidFill>
                <a:latin typeface="Gill Sans"/>
                <a:ea typeface="Gill Sans"/>
                <a:cs typeface="Gill Sans"/>
                <a:sym typeface="Gill Sans"/>
              </a:rPr>
              <a:t>Unmet need for contraception among all women </a:t>
            </a:r>
            <a:endParaRPr dirty="0"/>
          </a:p>
        </p:txBody>
      </p:sp>
      <p:sp>
        <p:nvSpPr>
          <p:cNvPr id="652" name="Google Shape;652;p9"/>
          <p:cNvSpPr txBox="1"/>
          <p:nvPr/>
        </p:nvSpPr>
        <p:spPr>
          <a:xfrm>
            <a:off x="8677208" y="2015709"/>
            <a:ext cx="2760412" cy="646290"/>
          </a:xfrm>
          <a:prstGeom prst="rect">
            <a:avLst/>
          </a:prstGeom>
          <a:noFill/>
          <a:ln>
            <a:noFill/>
          </a:ln>
        </p:spPr>
        <p:txBody>
          <a:bodyPr spcFirstLastPara="1" wrap="square" lIns="91425" tIns="45700" rIns="91425" bIns="45700" anchor="t" anchorCtr="0">
            <a:spAutoFit/>
          </a:bodyPr>
          <a:lstStyle/>
          <a:p>
            <a:pPr lvl="0">
              <a:lnSpc>
                <a:spcPct val="150000"/>
              </a:lnSpc>
            </a:pPr>
            <a:r>
              <a:rPr lang="en-US" sz="2400" b="1" i="0" u="none" strike="noStrike" cap="none" dirty="0" err="1">
                <a:solidFill>
                  <a:srgbClr val="000000"/>
                </a:solidFill>
                <a:latin typeface="Gill Sans"/>
                <a:ea typeface="Gill Sans"/>
                <a:cs typeface="Gill Sans"/>
                <a:sym typeface="Gill Sans"/>
              </a:rPr>
              <a:t>mCPR</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12.2%</a:t>
            </a:r>
            <a:endParaRPr dirty="0"/>
          </a:p>
        </p:txBody>
      </p:sp>
      <p:sp>
        <p:nvSpPr>
          <p:cNvPr id="653" name="Google Shape;653;p9"/>
          <p:cNvSpPr txBox="1"/>
          <p:nvPr/>
        </p:nvSpPr>
        <p:spPr>
          <a:xfrm>
            <a:off x="8689729" y="2528966"/>
            <a:ext cx="2262956" cy="88614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Gill Sans"/>
                <a:ea typeface="Gill Sans"/>
                <a:cs typeface="Gill Sans"/>
                <a:sym typeface="Gill Sans"/>
              </a:rPr>
              <a:t>Married women using any modern method of contraception</a:t>
            </a:r>
            <a:endParaRPr/>
          </a:p>
        </p:txBody>
      </p:sp>
      <p:sp>
        <p:nvSpPr>
          <p:cNvPr id="654" name="Google Shape;654;p9"/>
          <p:cNvSpPr txBox="1"/>
          <p:nvPr/>
        </p:nvSpPr>
        <p:spPr>
          <a:xfrm>
            <a:off x="8610020" y="3909789"/>
            <a:ext cx="3655103" cy="830956"/>
          </a:xfrm>
          <a:prstGeom prst="rect">
            <a:avLst/>
          </a:prstGeom>
          <a:noFill/>
          <a:ln>
            <a:noFill/>
          </a:ln>
        </p:spPr>
        <p:txBody>
          <a:bodyPr spcFirstLastPara="1" wrap="square" lIns="91425" tIns="45700" rIns="91425" bIns="45700" anchor="t" anchorCtr="0">
            <a:spAutoFit/>
          </a:bodyPr>
          <a:lstStyle/>
          <a:p>
            <a:pPr lvl="0"/>
            <a:r>
              <a:rPr lang="en-US" sz="2400" b="1" i="0" u="none" strike="noStrike" cap="none" dirty="0">
                <a:solidFill>
                  <a:srgbClr val="000000"/>
                </a:solidFill>
                <a:latin typeface="Gill Sans"/>
                <a:ea typeface="Gill Sans"/>
                <a:cs typeface="Gill Sans"/>
                <a:sym typeface="Gill Sans"/>
              </a:rPr>
              <a:t>Adolescent (15–19) </a:t>
            </a:r>
            <a:r>
              <a:rPr lang="en-US" sz="2400" b="1" i="0" u="none" strike="noStrike" cap="none" dirty="0" err="1">
                <a:solidFill>
                  <a:srgbClr val="000000"/>
                </a:solidFill>
                <a:latin typeface="Gill Sans"/>
                <a:ea typeface="Gill Sans"/>
                <a:cs typeface="Gill Sans"/>
                <a:sym typeface="Gill Sans"/>
              </a:rPr>
              <a:t>preg</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40.4%</a:t>
            </a:r>
            <a:endParaRPr dirty="0"/>
          </a:p>
        </p:txBody>
      </p:sp>
      <p:sp>
        <p:nvSpPr>
          <p:cNvPr id="655" name="Google Shape;655;p9"/>
          <p:cNvSpPr txBox="1"/>
          <p:nvPr/>
        </p:nvSpPr>
        <p:spPr>
          <a:xfrm>
            <a:off x="8633460" y="4690040"/>
            <a:ext cx="2358495" cy="88614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dirty="0">
                <a:solidFill>
                  <a:srgbClr val="000000"/>
                </a:solidFill>
                <a:latin typeface="Gill Sans"/>
                <a:ea typeface="Gill Sans"/>
                <a:cs typeface="Gill Sans"/>
                <a:sym typeface="Gill Sans"/>
              </a:rPr>
              <a:t>Percentage of teenagers who have started childbearing</a:t>
            </a:r>
            <a:endParaRPr dirty="0"/>
          </a:p>
        </p:txBody>
      </p:sp>
      <p:sp>
        <p:nvSpPr>
          <p:cNvPr id="658" name="Google Shape;658;p9"/>
          <p:cNvSpPr txBox="1"/>
          <p:nvPr/>
        </p:nvSpPr>
        <p:spPr>
          <a:xfrm>
            <a:off x="5071279" y="6309673"/>
            <a:ext cx="196861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Gill Sans" panose="020B0604020202020204" charset="0"/>
                <a:sym typeface="Arial"/>
              </a:rPr>
              <a:t>Source: *2012 DHS</a:t>
            </a:r>
            <a:endParaRPr sz="1200" dirty="0">
              <a:latin typeface="Gill Sans" panose="020B0604020202020204" charset="0"/>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44"/>
          <p:cNvSpPr txBox="1">
            <a:spLocks noGrp="1"/>
          </p:cNvSpPr>
          <p:nvPr>
            <p:ph type="body" idx="1"/>
          </p:nvPr>
        </p:nvSpPr>
        <p:spPr>
          <a:xfrm>
            <a:off x="323851" y="76200"/>
            <a:ext cx="11611476" cy="740705"/>
          </a:xfrm>
          <a:prstGeom prst="rect">
            <a:avLst/>
          </a:prstGeom>
          <a:noFill/>
          <a:ln>
            <a:noFill/>
          </a:ln>
        </p:spPr>
        <p:txBody>
          <a:bodyPr spcFirstLastPara="1" wrap="square" lIns="91425" tIns="45700" rIns="91425" bIns="45700" anchor="t" anchorCtr="0">
            <a:noAutofit/>
          </a:bodyPr>
          <a:lstStyle/>
          <a:p>
            <a:pPr marL="0" indent="0">
              <a:buClr>
                <a:srgbClr val="303030"/>
              </a:buClr>
              <a:buSzPts val="2800"/>
            </a:pPr>
            <a:r>
              <a:rPr lang="en-US" sz="3600" dirty="0">
                <a:solidFill>
                  <a:schemeClr val="dk1"/>
                </a:solidFill>
              </a:rPr>
              <a:t>Investments in Niger are highly skewed toward demand side</a:t>
            </a:r>
          </a:p>
        </p:txBody>
      </p:sp>
      <p:pic>
        <p:nvPicPr>
          <p:cNvPr id="2" name="Picture 1">
            <a:extLst>
              <a:ext uri="{FF2B5EF4-FFF2-40B4-BE49-F238E27FC236}">
                <a16:creationId xmlns:a16="http://schemas.microsoft.com/office/drawing/2014/main" id="{3C7FDD5A-616F-4D8F-B28A-182F195BD1E5}"/>
              </a:ext>
            </a:extLst>
          </p:cNvPr>
          <p:cNvPicPr>
            <a:picLocks noChangeAspect="1"/>
          </p:cNvPicPr>
          <p:nvPr/>
        </p:nvPicPr>
        <p:blipFill>
          <a:blip r:embed="rId3"/>
          <a:stretch>
            <a:fillRect/>
          </a:stretch>
        </p:blipFill>
        <p:spPr>
          <a:xfrm>
            <a:off x="2834640" y="1316736"/>
            <a:ext cx="7448550" cy="3381375"/>
          </a:xfrm>
          <a:prstGeom prst="rect">
            <a:avLst/>
          </a:prstGeom>
        </p:spPr>
      </p:pic>
      <p:sp>
        <p:nvSpPr>
          <p:cNvPr id="10" name="TextBox 9">
            <a:extLst>
              <a:ext uri="{FF2B5EF4-FFF2-40B4-BE49-F238E27FC236}">
                <a16:creationId xmlns:a16="http://schemas.microsoft.com/office/drawing/2014/main" id="{78D91642-1BFD-4B09-A60F-03F8F447B994}"/>
              </a:ext>
            </a:extLst>
          </p:cNvPr>
          <p:cNvSpPr txBox="1"/>
          <p:nvPr/>
        </p:nvSpPr>
        <p:spPr>
          <a:xfrm>
            <a:off x="701506" y="1755648"/>
            <a:ext cx="1246495" cy="307777"/>
          </a:xfrm>
          <a:prstGeom prst="rect">
            <a:avLst/>
          </a:prstGeom>
          <a:noFill/>
        </p:spPr>
        <p:txBody>
          <a:bodyPr wrap="square" rtlCol="0">
            <a:spAutoFit/>
          </a:bodyPr>
          <a:lstStyle/>
          <a:p>
            <a:r>
              <a:rPr lang="en-US" b="1" dirty="0">
                <a:latin typeface="Arial Narrow" panose="020B0606020202030204" pitchFamily="34" charset="0"/>
              </a:rPr>
              <a:t>USAID</a:t>
            </a:r>
          </a:p>
        </p:txBody>
      </p:sp>
      <p:sp>
        <p:nvSpPr>
          <p:cNvPr id="11" name="TextBox 10">
            <a:extLst>
              <a:ext uri="{FF2B5EF4-FFF2-40B4-BE49-F238E27FC236}">
                <a16:creationId xmlns:a16="http://schemas.microsoft.com/office/drawing/2014/main" id="{85CAF619-8309-449A-BCB3-9E460D367D4C}"/>
              </a:ext>
            </a:extLst>
          </p:cNvPr>
          <p:cNvSpPr txBox="1"/>
          <p:nvPr/>
        </p:nvSpPr>
        <p:spPr>
          <a:xfrm>
            <a:off x="701506" y="3113522"/>
            <a:ext cx="1246495" cy="523220"/>
          </a:xfrm>
          <a:prstGeom prst="rect">
            <a:avLst/>
          </a:prstGeom>
          <a:noFill/>
        </p:spPr>
        <p:txBody>
          <a:bodyPr wrap="square" rtlCol="0">
            <a:spAutoFit/>
          </a:bodyPr>
          <a:lstStyle/>
          <a:p>
            <a:r>
              <a:rPr lang="en-US" b="1" dirty="0">
                <a:latin typeface="Arial Narrow" panose="020B0606020202030204" pitchFamily="34" charset="0"/>
              </a:rPr>
              <a:t>Current investment</a:t>
            </a:r>
          </a:p>
        </p:txBody>
      </p:sp>
      <p:sp>
        <p:nvSpPr>
          <p:cNvPr id="12" name="Oval 11">
            <a:extLst>
              <a:ext uri="{FF2B5EF4-FFF2-40B4-BE49-F238E27FC236}">
                <a16:creationId xmlns:a16="http://schemas.microsoft.com/office/drawing/2014/main" id="{F1E37D53-A884-46A1-8A0C-65EF8AC16112}"/>
              </a:ext>
            </a:extLst>
          </p:cNvPr>
          <p:cNvSpPr>
            <a:spLocks noChangeAspect="1"/>
          </p:cNvSpPr>
          <p:nvPr/>
        </p:nvSpPr>
        <p:spPr>
          <a:xfrm>
            <a:off x="393192" y="3173682"/>
            <a:ext cx="274320" cy="27432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8BFFEE-B455-4C79-9DA0-64F9910062C5}"/>
              </a:ext>
            </a:extLst>
          </p:cNvPr>
          <p:cNvSpPr>
            <a:spLocks noChangeAspect="1"/>
          </p:cNvSpPr>
          <p:nvPr/>
        </p:nvSpPr>
        <p:spPr>
          <a:xfrm>
            <a:off x="393192" y="1755648"/>
            <a:ext cx="274320" cy="274320"/>
          </a:xfrm>
          <a:prstGeom prst="ellipse">
            <a:avLst/>
          </a:prstGeom>
          <a:solidFill>
            <a:schemeClr val="accent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2974FD-85D6-4ECC-B5E9-BAFE64970AE3}"/>
              </a:ext>
            </a:extLst>
          </p:cNvPr>
          <p:cNvSpPr/>
          <p:nvPr/>
        </p:nvSpPr>
        <p:spPr>
          <a:xfrm>
            <a:off x="393192" y="2620864"/>
            <a:ext cx="279989" cy="27432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TextBox 16">
            <a:extLst>
              <a:ext uri="{FF2B5EF4-FFF2-40B4-BE49-F238E27FC236}">
                <a16:creationId xmlns:a16="http://schemas.microsoft.com/office/drawing/2014/main" id="{17E856A4-1A03-4B74-8CD7-4E1B6CA594E6}"/>
              </a:ext>
            </a:extLst>
          </p:cNvPr>
          <p:cNvSpPr txBox="1"/>
          <p:nvPr/>
        </p:nvSpPr>
        <p:spPr>
          <a:xfrm>
            <a:off x="701506" y="2539279"/>
            <a:ext cx="1246495" cy="523220"/>
          </a:xfrm>
          <a:prstGeom prst="rect">
            <a:avLst/>
          </a:prstGeom>
          <a:noFill/>
        </p:spPr>
        <p:txBody>
          <a:bodyPr wrap="square" rtlCol="0">
            <a:spAutoFit/>
          </a:bodyPr>
          <a:lstStyle/>
          <a:p>
            <a:r>
              <a:rPr lang="en-US" b="1" dirty="0">
                <a:latin typeface="Arial Narrow" panose="020B0606020202030204" pitchFamily="34" charset="0"/>
              </a:rPr>
              <a:t>Closed investment</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145"/>
          <p:cNvSpPr txBox="1">
            <a:spLocks noGrp="1"/>
          </p:cNvSpPr>
          <p:nvPr>
            <p:ph type="body" idx="1"/>
          </p:nvPr>
        </p:nvSpPr>
        <p:spPr>
          <a:xfrm>
            <a:off x="199661" y="-1338"/>
            <a:ext cx="11847559" cy="608693"/>
          </a:xfrm>
          <a:prstGeom prst="rect">
            <a:avLst/>
          </a:prstGeom>
          <a:noFill/>
          <a:ln>
            <a:noFill/>
          </a:ln>
        </p:spPr>
        <p:txBody>
          <a:bodyPr spcFirstLastPara="1" wrap="square" lIns="91425" tIns="45700" rIns="91425" bIns="45700" anchor="t" anchorCtr="0">
            <a:noAutofit/>
          </a:bodyPr>
          <a:lstStyle/>
          <a:p>
            <a:pPr marL="0" indent="0">
              <a:buClr>
                <a:srgbClr val="303030"/>
              </a:buClr>
              <a:buSzPts val="2800"/>
            </a:pPr>
            <a:r>
              <a:rPr lang="en-US" sz="3200" dirty="0">
                <a:solidFill>
                  <a:schemeClr val="dk1"/>
                </a:solidFill>
              </a:rPr>
              <a:t>Research and measurement investments in Niger appear through regional investments and not country-specific ones</a:t>
            </a:r>
          </a:p>
        </p:txBody>
      </p:sp>
      <p:pic>
        <p:nvPicPr>
          <p:cNvPr id="5" name="Picture 4">
            <a:extLst>
              <a:ext uri="{FF2B5EF4-FFF2-40B4-BE49-F238E27FC236}">
                <a16:creationId xmlns:a16="http://schemas.microsoft.com/office/drawing/2014/main" id="{DD289D34-83F4-4DBA-8752-2248A1484BAF}"/>
              </a:ext>
            </a:extLst>
          </p:cNvPr>
          <p:cNvPicPr>
            <a:picLocks noChangeAspect="1"/>
          </p:cNvPicPr>
          <p:nvPr/>
        </p:nvPicPr>
        <p:blipFill>
          <a:blip r:embed="rId3"/>
          <a:stretch>
            <a:fillRect/>
          </a:stretch>
        </p:blipFill>
        <p:spPr>
          <a:xfrm>
            <a:off x="2834640" y="1316736"/>
            <a:ext cx="7439025" cy="3971925"/>
          </a:xfrm>
          <a:prstGeom prst="rect">
            <a:avLst/>
          </a:prstGeom>
        </p:spPr>
      </p:pic>
      <p:grpSp>
        <p:nvGrpSpPr>
          <p:cNvPr id="6" name="Group 5">
            <a:extLst>
              <a:ext uri="{FF2B5EF4-FFF2-40B4-BE49-F238E27FC236}">
                <a16:creationId xmlns:a16="http://schemas.microsoft.com/office/drawing/2014/main" id="{5DE901FD-813A-420B-BF8B-CB3418716666}"/>
              </a:ext>
            </a:extLst>
          </p:cNvPr>
          <p:cNvGrpSpPr/>
          <p:nvPr/>
        </p:nvGrpSpPr>
        <p:grpSpPr>
          <a:xfrm>
            <a:off x="393192" y="1793748"/>
            <a:ext cx="2026158" cy="2705246"/>
            <a:chOff x="393192" y="1793748"/>
            <a:chExt cx="2026158" cy="2705246"/>
          </a:xfrm>
        </p:grpSpPr>
        <p:grpSp>
          <p:nvGrpSpPr>
            <p:cNvPr id="14" name="Group 13">
              <a:extLst>
                <a:ext uri="{FF2B5EF4-FFF2-40B4-BE49-F238E27FC236}">
                  <a16:creationId xmlns:a16="http://schemas.microsoft.com/office/drawing/2014/main" id="{EEE7547C-E38F-4EF3-9E51-2FDDC9E85A64}"/>
                </a:ext>
              </a:extLst>
            </p:cNvPr>
            <p:cNvGrpSpPr/>
            <p:nvPr/>
          </p:nvGrpSpPr>
          <p:grpSpPr>
            <a:xfrm>
              <a:off x="393192" y="1793748"/>
              <a:ext cx="2026158" cy="2705246"/>
              <a:chOff x="9981228" y="2062172"/>
              <a:chExt cx="2026158" cy="2705246"/>
            </a:xfrm>
          </p:grpSpPr>
          <p:sp>
            <p:nvSpPr>
              <p:cNvPr id="15" name="TextBox 14">
                <a:extLst>
                  <a:ext uri="{FF2B5EF4-FFF2-40B4-BE49-F238E27FC236}">
                    <a16:creationId xmlns:a16="http://schemas.microsoft.com/office/drawing/2014/main" id="{C87AD0BB-13FF-429B-BD00-86193ED6EA03}"/>
                  </a:ext>
                </a:extLst>
              </p:cNvPr>
              <p:cNvSpPr txBox="1"/>
              <p:nvPr/>
            </p:nvSpPr>
            <p:spPr>
              <a:xfrm>
                <a:off x="10290408" y="2062172"/>
                <a:ext cx="1716978" cy="307777"/>
              </a:xfrm>
              <a:prstGeom prst="rect">
                <a:avLst/>
              </a:prstGeom>
              <a:noFill/>
            </p:spPr>
            <p:txBody>
              <a:bodyPr wrap="square" rtlCol="0">
                <a:spAutoFit/>
              </a:bodyPr>
              <a:lstStyle/>
              <a:p>
                <a:r>
                  <a:rPr lang="en-US" b="1" dirty="0">
                    <a:latin typeface="Arial Narrow" panose="020B0606020202030204" pitchFamily="34" charset="0"/>
                  </a:rPr>
                  <a:t>Belgian Cooperation</a:t>
                </a:r>
              </a:p>
            </p:txBody>
          </p:sp>
          <p:sp>
            <p:nvSpPr>
              <p:cNvPr id="16" name="TextBox 15">
                <a:extLst>
                  <a:ext uri="{FF2B5EF4-FFF2-40B4-BE49-F238E27FC236}">
                    <a16:creationId xmlns:a16="http://schemas.microsoft.com/office/drawing/2014/main" id="{52810E04-6CA1-4936-8E7A-ECA00945FFE9}"/>
                  </a:ext>
                </a:extLst>
              </p:cNvPr>
              <p:cNvSpPr txBox="1"/>
              <p:nvPr/>
            </p:nvSpPr>
            <p:spPr>
              <a:xfrm>
                <a:off x="10290408" y="4244198"/>
                <a:ext cx="1246495" cy="523220"/>
              </a:xfrm>
              <a:prstGeom prst="rect">
                <a:avLst/>
              </a:prstGeom>
              <a:noFill/>
            </p:spPr>
            <p:txBody>
              <a:bodyPr wrap="square" rtlCol="0">
                <a:spAutoFit/>
              </a:bodyPr>
              <a:lstStyle/>
              <a:p>
                <a:r>
                  <a:rPr lang="en-US" b="1" dirty="0">
                    <a:latin typeface="Arial Narrow" panose="020B0606020202030204" pitchFamily="34" charset="0"/>
                  </a:rPr>
                  <a:t>Current investment</a:t>
                </a:r>
              </a:p>
            </p:txBody>
          </p:sp>
          <p:sp>
            <p:nvSpPr>
              <p:cNvPr id="17" name="Oval 16">
                <a:extLst>
                  <a:ext uri="{FF2B5EF4-FFF2-40B4-BE49-F238E27FC236}">
                    <a16:creationId xmlns:a16="http://schemas.microsoft.com/office/drawing/2014/main" id="{A19D1221-4DA6-4FEB-8CA9-9F1B9E5400C0}"/>
                  </a:ext>
                </a:extLst>
              </p:cNvPr>
              <p:cNvSpPr>
                <a:spLocks noChangeAspect="1"/>
              </p:cNvSpPr>
              <p:nvPr/>
            </p:nvSpPr>
            <p:spPr>
              <a:xfrm>
                <a:off x="9982094" y="4304358"/>
                <a:ext cx="274320" cy="27432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549F81-31AC-49A5-9A82-EF610003673C}"/>
                  </a:ext>
                </a:extLst>
              </p:cNvPr>
              <p:cNvSpPr>
                <a:spLocks noChangeAspect="1"/>
              </p:cNvSpPr>
              <p:nvPr/>
            </p:nvSpPr>
            <p:spPr>
              <a:xfrm>
                <a:off x="9982094" y="2084232"/>
                <a:ext cx="274320" cy="274320"/>
              </a:xfrm>
              <a:prstGeom prst="ellipse">
                <a:avLst/>
              </a:prstGeom>
              <a:solidFill>
                <a:schemeClr val="accent3">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9734E4E-7093-41A7-A7FE-3BC9F9AC4EDF}"/>
                  </a:ext>
                </a:extLst>
              </p:cNvPr>
              <p:cNvSpPr>
                <a:spLocks noChangeAspect="1"/>
              </p:cNvSpPr>
              <p:nvPr/>
            </p:nvSpPr>
            <p:spPr>
              <a:xfrm>
                <a:off x="9981228" y="3066119"/>
                <a:ext cx="275186" cy="274320"/>
              </a:xfrm>
              <a:prstGeom prst="ellipse">
                <a:avLst/>
              </a:prstGeom>
              <a:solidFill>
                <a:schemeClr val="accent2">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0" name="Oval 19">
                <a:extLst>
                  <a:ext uri="{FF2B5EF4-FFF2-40B4-BE49-F238E27FC236}">
                    <a16:creationId xmlns:a16="http://schemas.microsoft.com/office/drawing/2014/main" id="{4740C895-6213-4CDB-9A4C-80F4955F4758}"/>
                  </a:ext>
                </a:extLst>
              </p:cNvPr>
              <p:cNvSpPr/>
              <p:nvPr/>
            </p:nvSpPr>
            <p:spPr>
              <a:xfrm>
                <a:off x="9982094" y="2525948"/>
                <a:ext cx="274320" cy="274320"/>
              </a:xfrm>
              <a:prstGeom prst="ellipse">
                <a:avLst/>
              </a:prstGeom>
              <a:solidFill>
                <a:schemeClr val="accent5">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1" name="TextBox 20">
                <a:extLst>
                  <a:ext uri="{FF2B5EF4-FFF2-40B4-BE49-F238E27FC236}">
                    <a16:creationId xmlns:a16="http://schemas.microsoft.com/office/drawing/2014/main" id="{4F5411BA-BD03-4FFB-A73E-34E047AAB547}"/>
                  </a:ext>
                </a:extLst>
              </p:cNvPr>
              <p:cNvSpPr txBox="1"/>
              <p:nvPr/>
            </p:nvSpPr>
            <p:spPr>
              <a:xfrm>
                <a:off x="10290408" y="2460815"/>
                <a:ext cx="1519620" cy="523220"/>
              </a:xfrm>
              <a:prstGeom prst="rect">
                <a:avLst/>
              </a:prstGeom>
              <a:noFill/>
            </p:spPr>
            <p:txBody>
              <a:bodyPr wrap="square" rtlCol="0">
                <a:spAutoFit/>
              </a:bodyPr>
              <a:lstStyle/>
              <a:p>
                <a:r>
                  <a:rPr lang="en-US" b="1" dirty="0" err="1">
                    <a:latin typeface="Arial Narrow" panose="020B0606020202030204" pitchFamily="34" charset="0"/>
                  </a:rPr>
                  <a:t>Agence</a:t>
                </a:r>
                <a:r>
                  <a:rPr lang="en-US" b="1" dirty="0">
                    <a:latin typeface="Arial Narrow" panose="020B0606020202030204" pitchFamily="34" charset="0"/>
                  </a:rPr>
                  <a:t> </a:t>
                </a:r>
                <a:r>
                  <a:rPr lang="en-US" b="1" dirty="0" err="1">
                    <a:latin typeface="Arial Narrow" panose="020B0606020202030204" pitchFamily="34" charset="0"/>
                  </a:rPr>
                  <a:t>française</a:t>
                </a:r>
                <a:r>
                  <a:rPr lang="en-US" b="1" dirty="0">
                    <a:latin typeface="Arial Narrow" panose="020B0606020202030204" pitchFamily="34" charset="0"/>
                  </a:rPr>
                  <a:t> de </a:t>
                </a:r>
                <a:r>
                  <a:rPr lang="en-US" b="1" dirty="0" err="1">
                    <a:latin typeface="Arial Narrow" panose="020B0606020202030204" pitchFamily="34" charset="0"/>
                  </a:rPr>
                  <a:t>développement</a:t>
                </a:r>
                <a:r>
                  <a:rPr lang="en-US" b="1" dirty="0">
                    <a:latin typeface="Arial Narrow" panose="020B0606020202030204" pitchFamily="34" charset="0"/>
                  </a:rPr>
                  <a:t> </a:t>
                </a:r>
              </a:p>
            </p:txBody>
          </p:sp>
          <p:sp>
            <p:nvSpPr>
              <p:cNvPr id="22" name="TextBox 21">
                <a:extLst>
                  <a:ext uri="{FF2B5EF4-FFF2-40B4-BE49-F238E27FC236}">
                    <a16:creationId xmlns:a16="http://schemas.microsoft.com/office/drawing/2014/main" id="{F7F2FC3F-A1D2-4059-8EE6-8BC742EF5F11}"/>
                  </a:ext>
                </a:extLst>
              </p:cNvPr>
              <p:cNvSpPr txBox="1"/>
              <p:nvPr/>
            </p:nvSpPr>
            <p:spPr>
              <a:xfrm>
                <a:off x="10292364" y="3056685"/>
                <a:ext cx="1496518" cy="307777"/>
              </a:xfrm>
              <a:prstGeom prst="rect">
                <a:avLst/>
              </a:prstGeom>
              <a:noFill/>
            </p:spPr>
            <p:txBody>
              <a:bodyPr wrap="square" rtlCol="0">
                <a:spAutoFit/>
              </a:bodyPr>
              <a:lstStyle/>
              <a:p>
                <a:r>
                  <a:rPr lang="en-US" b="1" dirty="0">
                    <a:latin typeface="Arial Narrow" panose="020B0606020202030204" pitchFamily="34" charset="0"/>
                  </a:rPr>
                  <a:t>SONGES/CDRI</a:t>
                </a:r>
              </a:p>
            </p:txBody>
          </p:sp>
        </p:grpSp>
        <p:sp>
          <p:nvSpPr>
            <p:cNvPr id="23" name="Oval 22">
              <a:extLst>
                <a:ext uri="{FF2B5EF4-FFF2-40B4-BE49-F238E27FC236}">
                  <a16:creationId xmlns:a16="http://schemas.microsoft.com/office/drawing/2014/main" id="{AA8A252F-E13C-4ACE-8447-7C5C3288F2B7}"/>
                </a:ext>
              </a:extLst>
            </p:cNvPr>
            <p:cNvSpPr>
              <a:spLocks noChangeAspect="1"/>
            </p:cNvSpPr>
            <p:nvPr/>
          </p:nvSpPr>
          <p:spPr>
            <a:xfrm>
              <a:off x="393192" y="3253271"/>
              <a:ext cx="275186" cy="274320"/>
            </a:xfrm>
            <a:prstGeom prst="ellipse">
              <a:avLst/>
            </a:prstGeom>
            <a:solidFill>
              <a:srgbClr val="595959"/>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TextBox 23">
              <a:extLst>
                <a:ext uri="{FF2B5EF4-FFF2-40B4-BE49-F238E27FC236}">
                  <a16:creationId xmlns:a16="http://schemas.microsoft.com/office/drawing/2014/main" id="{E5094C79-F2AC-4DB2-89E6-BDD7B32A0BAA}"/>
                </a:ext>
              </a:extLst>
            </p:cNvPr>
            <p:cNvSpPr txBox="1"/>
            <p:nvPr/>
          </p:nvSpPr>
          <p:spPr>
            <a:xfrm>
              <a:off x="704328" y="3243837"/>
              <a:ext cx="1496518" cy="307777"/>
            </a:xfrm>
            <a:prstGeom prst="rect">
              <a:avLst/>
            </a:prstGeom>
            <a:noFill/>
          </p:spPr>
          <p:txBody>
            <a:bodyPr wrap="square" rtlCol="0">
              <a:spAutoFit/>
            </a:bodyPr>
            <a:lstStyle/>
            <a:p>
              <a:r>
                <a:rPr lang="en-US" b="1" dirty="0">
                  <a:latin typeface="Arial Narrow" panose="020B0606020202030204" pitchFamily="34" charset="0"/>
                </a:rPr>
                <a:t>KFW</a:t>
              </a:r>
            </a:p>
          </p:txBody>
        </p:sp>
      </p:gr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4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lvl="0">
              <a:lnSpc>
                <a:spcPct val="80000"/>
              </a:lnSpc>
            </a:pPr>
            <a:r>
              <a:rPr lang="en-US" sz="5400" dirty="0"/>
              <a:t>Côte d'Ivoire investments</a:t>
            </a:r>
            <a:endParaRPr sz="5400" dirty="0"/>
          </a:p>
          <a:p>
            <a:pPr marL="457200" lvl="0" indent="-228600" algn="l" rtl="0">
              <a:lnSpc>
                <a:spcPct val="80000"/>
              </a:lnSpc>
              <a:spcBef>
                <a:spcPts val="0"/>
              </a:spcBef>
              <a:spcAft>
                <a:spcPts val="0"/>
              </a:spcAft>
              <a:buClr>
                <a:schemeClr val="lt1"/>
              </a:buClr>
              <a:buSzPts val="7200"/>
              <a:buFont typeface="Gill Sans"/>
              <a:buNone/>
            </a:pPr>
            <a:r>
              <a:rPr lang="en-US" sz="5400" dirty="0"/>
              <a:t>(excludes regional investments)</a:t>
            </a:r>
            <a:endParaRPr sz="5400"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3" name="Picture Placeholder 2" descr="A close up of a map&#10;&#10;Description automatically generated">
            <a:extLst>
              <a:ext uri="{FF2B5EF4-FFF2-40B4-BE49-F238E27FC236}">
                <a16:creationId xmlns:a16="http://schemas.microsoft.com/office/drawing/2014/main" id="{10BC8504-C8D9-4118-A467-6F11E5EB184F}"/>
              </a:ext>
            </a:extLst>
          </p:cNvPr>
          <p:cNvPicPr>
            <a:picLocks noGrp="1" noChangeAspect="1"/>
          </p:cNvPicPr>
          <p:nvPr>
            <p:ph type="pic" idx="2"/>
          </p:nvPr>
        </p:nvPicPr>
        <p:blipFill>
          <a:blip r:embed="rId3"/>
          <a:srcRect l="173" r="173"/>
          <a:stretch>
            <a:fillRect/>
          </a:stretch>
        </p:blipFill>
        <p:spPr>
          <a:prstGeom prst="rect">
            <a:avLst/>
          </a:prstGeom>
          <a:solidFill>
            <a:srgbClr val="F2F2F2"/>
          </a:solidFill>
          <a:ln>
            <a:noFill/>
          </a:ln>
        </p:spPr>
      </p:pic>
      <p:sp>
        <p:nvSpPr>
          <p:cNvPr id="690" name="Google Shape;690;p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r>
              <a:rPr lang="en-US" dirty="0"/>
              <a:t>Côte d'Ivoire</a:t>
            </a:r>
            <a:endParaRPr dirty="0"/>
          </a:p>
        </p:txBody>
      </p:sp>
      <p:sp>
        <p:nvSpPr>
          <p:cNvPr id="691" name="Google Shape;691;p10"/>
          <p:cNvSpPr txBox="1"/>
          <p:nvPr/>
        </p:nvSpPr>
        <p:spPr>
          <a:xfrm>
            <a:off x="5181600" y="2036042"/>
            <a:ext cx="2362200" cy="646290"/>
          </a:xfrm>
          <a:prstGeom prst="rect">
            <a:avLst/>
          </a:prstGeom>
          <a:noFill/>
          <a:ln>
            <a:noFill/>
          </a:ln>
        </p:spPr>
        <p:txBody>
          <a:bodyPr spcFirstLastPara="1" wrap="square" lIns="91425" tIns="45700" rIns="91425" bIns="45700" anchor="t" anchorCtr="0">
            <a:spAutoFit/>
          </a:bodyPr>
          <a:lstStyle/>
          <a:p>
            <a:pPr lvl="0">
              <a:lnSpc>
                <a:spcPct val="150000"/>
              </a:lnSpc>
            </a:pPr>
            <a:r>
              <a:rPr lang="en-US" sz="2400" b="1" i="0" u="none" strike="noStrike" cap="none" dirty="0">
                <a:solidFill>
                  <a:srgbClr val="000000"/>
                </a:solidFill>
                <a:latin typeface="Gill Sans"/>
                <a:ea typeface="Gill Sans"/>
                <a:cs typeface="Gill Sans"/>
                <a:sym typeface="Gill Sans"/>
              </a:rPr>
              <a:t>TFR</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5.0</a:t>
            </a:r>
            <a:endParaRPr dirty="0"/>
          </a:p>
        </p:txBody>
      </p:sp>
      <p:sp>
        <p:nvSpPr>
          <p:cNvPr id="692" name="Google Shape;692;p10"/>
          <p:cNvSpPr txBox="1"/>
          <p:nvPr/>
        </p:nvSpPr>
        <p:spPr>
          <a:xfrm>
            <a:off x="5216139" y="2502256"/>
            <a:ext cx="2262956" cy="633979"/>
          </a:xfrm>
          <a:prstGeom prst="rect">
            <a:avLst/>
          </a:prstGeom>
          <a:noFill/>
          <a:ln>
            <a:noFill/>
          </a:ln>
        </p:spPr>
        <p:txBody>
          <a:bodyPr spcFirstLastPara="1" wrap="square" lIns="91425" tIns="45700" rIns="91425" bIns="45700" anchor="t" anchorCtr="0">
            <a:spAutoFit/>
          </a:bodyPr>
          <a:lstStyle/>
          <a:p>
            <a:pPr lvl="0">
              <a:lnSpc>
                <a:spcPct val="110000"/>
              </a:lnSpc>
            </a:pPr>
            <a:r>
              <a:rPr lang="en-US" sz="1600" b="0" i="0" u="none" strike="noStrike" cap="none" dirty="0">
                <a:solidFill>
                  <a:srgbClr val="000000"/>
                </a:solidFill>
                <a:latin typeface="Gill Sans"/>
                <a:ea typeface="Gill Sans"/>
                <a:cs typeface="Gill Sans"/>
                <a:sym typeface="Gill Sans"/>
              </a:rPr>
              <a:t>Total fertility rate among women </a:t>
            </a:r>
            <a:r>
              <a:rPr lang="en-US" sz="1600" dirty="0">
                <a:latin typeface="Gill Sans"/>
                <a:ea typeface="Gill Sans"/>
                <a:cs typeface="Gill Sans"/>
                <a:sym typeface="Gill Sans"/>
              </a:rPr>
              <a:t>15–49</a:t>
            </a:r>
            <a:endParaRPr dirty="0"/>
          </a:p>
        </p:txBody>
      </p:sp>
      <p:sp>
        <p:nvSpPr>
          <p:cNvPr id="693" name="Google Shape;693;p10"/>
          <p:cNvSpPr txBox="1"/>
          <p:nvPr/>
        </p:nvSpPr>
        <p:spPr>
          <a:xfrm>
            <a:off x="5141303" y="3933235"/>
            <a:ext cx="346556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000000"/>
                </a:solidFill>
                <a:latin typeface="Gill Sans"/>
                <a:ea typeface="Gill Sans"/>
                <a:cs typeface="Gill Sans"/>
                <a:sym typeface="Gill Sans"/>
              </a:rPr>
              <a:t>Unmet </a:t>
            </a:r>
          </a:p>
          <a:p>
            <a:pPr lvl="0"/>
            <a:r>
              <a:rPr lang="en-US" sz="2400" b="1" i="0" u="none" strike="noStrike" cap="none" dirty="0">
                <a:solidFill>
                  <a:srgbClr val="000000"/>
                </a:solidFill>
                <a:latin typeface="Gill Sans"/>
                <a:ea typeface="Gill Sans"/>
                <a:cs typeface="Gill Sans"/>
                <a:sym typeface="Gill Sans"/>
              </a:rPr>
              <a:t>need</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:22.5%</a:t>
            </a:r>
            <a:endParaRPr dirty="0"/>
          </a:p>
        </p:txBody>
      </p:sp>
      <p:sp>
        <p:nvSpPr>
          <p:cNvPr id="694" name="Google Shape;694;p10"/>
          <p:cNvSpPr txBox="1"/>
          <p:nvPr/>
        </p:nvSpPr>
        <p:spPr>
          <a:xfrm>
            <a:off x="5174501" y="4726745"/>
            <a:ext cx="2262956" cy="88614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dirty="0">
                <a:solidFill>
                  <a:srgbClr val="000000"/>
                </a:solidFill>
                <a:latin typeface="Gill Sans"/>
                <a:ea typeface="Gill Sans"/>
                <a:cs typeface="Gill Sans"/>
                <a:sym typeface="Gill Sans"/>
              </a:rPr>
              <a:t>Unmet need for contraception among all women </a:t>
            </a:r>
            <a:endParaRPr dirty="0"/>
          </a:p>
        </p:txBody>
      </p:sp>
      <p:sp>
        <p:nvSpPr>
          <p:cNvPr id="695" name="Google Shape;695;p10"/>
          <p:cNvSpPr txBox="1"/>
          <p:nvPr/>
        </p:nvSpPr>
        <p:spPr>
          <a:xfrm>
            <a:off x="8606870" y="2015709"/>
            <a:ext cx="2906950" cy="646290"/>
          </a:xfrm>
          <a:prstGeom prst="rect">
            <a:avLst/>
          </a:prstGeom>
          <a:noFill/>
          <a:ln>
            <a:noFill/>
          </a:ln>
        </p:spPr>
        <p:txBody>
          <a:bodyPr spcFirstLastPara="1" wrap="square" lIns="91425" tIns="45700" rIns="91425" bIns="45700" anchor="t" anchorCtr="0">
            <a:spAutoFit/>
          </a:bodyPr>
          <a:lstStyle/>
          <a:p>
            <a:pPr lvl="0">
              <a:lnSpc>
                <a:spcPct val="150000"/>
              </a:lnSpc>
            </a:pPr>
            <a:r>
              <a:rPr lang="en-US" sz="2400" b="1" i="0" u="none" strike="noStrike" cap="none" dirty="0" err="1">
                <a:solidFill>
                  <a:srgbClr val="000000"/>
                </a:solidFill>
                <a:latin typeface="Gill Sans"/>
                <a:ea typeface="Gill Sans"/>
                <a:cs typeface="Gill Sans"/>
                <a:sym typeface="Gill Sans"/>
              </a:rPr>
              <a:t>mCPR</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19.6%</a:t>
            </a:r>
            <a:endParaRPr dirty="0"/>
          </a:p>
        </p:txBody>
      </p:sp>
      <p:sp>
        <p:nvSpPr>
          <p:cNvPr id="696" name="Google Shape;696;p10"/>
          <p:cNvSpPr txBox="1"/>
          <p:nvPr/>
        </p:nvSpPr>
        <p:spPr>
          <a:xfrm>
            <a:off x="8619391" y="2555586"/>
            <a:ext cx="2262956" cy="88614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Gill Sans"/>
                <a:ea typeface="Gill Sans"/>
                <a:cs typeface="Gill Sans"/>
                <a:sym typeface="Gill Sans"/>
              </a:rPr>
              <a:t>Married women using any modern method of contraception</a:t>
            </a:r>
            <a:endParaRPr/>
          </a:p>
        </p:txBody>
      </p:sp>
      <p:sp>
        <p:nvSpPr>
          <p:cNvPr id="697" name="Google Shape;697;p10"/>
          <p:cNvSpPr txBox="1"/>
          <p:nvPr/>
        </p:nvSpPr>
        <p:spPr>
          <a:xfrm>
            <a:off x="8539682" y="3933235"/>
            <a:ext cx="3655103" cy="830956"/>
          </a:xfrm>
          <a:prstGeom prst="rect">
            <a:avLst/>
          </a:prstGeom>
          <a:noFill/>
          <a:ln>
            <a:noFill/>
          </a:ln>
        </p:spPr>
        <p:txBody>
          <a:bodyPr spcFirstLastPara="1" wrap="square" lIns="91425" tIns="45700" rIns="91425" bIns="45700" anchor="t" anchorCtr="0">
            <a:spAutoFit/>
          </a:bodyPr>
          <a:lstStyle/>
          <a:p>
            <a:pPr lvl="0"/>
            <a:r>
              <a:rPr lang="en-US" sz="2400" b="1" i="0" u="none" strike="noStrike" cap="none" dirty="0">
                <a:solidFill>
                  <a:srgbClr val="000000"/>
                </a:solidFill>
                <a:latin typeface="Gill Sans"/>
                <a:ea typeface="Gill Sans"/>
                <a:cs typeface="Gill Sans"/>
                <a:sym typeface="Gill Sans"/>
              </a:rPr>
              <a:t>Adolescent (</a:t>
            </a:r>
            <a:r>
              <a:rPr lang="en-US" sz="2400" b="1" dirty="0">
                <a:latin typeface="Gill Sans"/>
                <a:ea typeface="Gill Sans"/>
                <a:cs typeface="Gill Sans"/>
                <a:sym typeface="Gill Sans"/>
              </a:rPr>
              <a:t>15–19</a:t>
            </a:r>
            <a:r>
              <a:rPr lang="en-US" sz="2400" b="1" i="0" u="none" strike="noStrike" cap="none" dirty="0">
                <a:solidFill>
                  <a:srgbClr val="000000"/>
                </a:solidFill>
                <a:latin typeface="Gill Sans"/>
                <a:ea typeface="Gill Sans"/>
                <a:cs typeface="Gill Sans"/>
                <a:sym typeface="Gill Sans"/>
              </a:rPr>
              <a:t>) </a:t>
            </a:r>
            <a:r>
              <a:rPr lang="en-US" sz="2400" b="1" i="0" u="none" strike="noStrike" cap="none" dirty="0" err="1">
                <a:solidFill>
                  <a:srgbClr val="000000"/>
                </a:solidFill>
                <a:latin typeface="Gill Sans"/>
                <a:ea typeface="Gill Sans"/>
                <a:cs typeface="Gill Sans"/>
                <a:sym typeface="Gill Sans"/>
              </a:rPr>
              <a:t>preg</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29.6%</a:t>
            </a:r>
            <a:endParaRPr dirty="0"/>
          </a:p>
        </p:txBody>
      </p:sp>
      <p:sp>
        <p:nvSpPr>
          <p:cNvPr id="698" name="Google Shape;698;p10"/>
          <p:cNvSpPr txBox="1"/>
          <p:nvPr/>
        </p:nvSpPr>
        <p:spPr>
          <a:xfrm>
            <a:off x="8551981" y="4726745"/>
            <a:ext cx="2262956" cy="88614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dirty="0">
                <a:solidFill>
                  <a:srgbClr val="000000"/>
                </a:solidFill>
                <a:latin typeface="Gill Sans"/>
                <a:ea typeface="Gill Sans"/>
                <a:cs typeface="Gill Sans"/>
                <a:sym typeface="Gill Sans"/>
              </a:rPr>
              <a:t>Percentage of teenagers who have started childbearing</a:t>
            </a:r>
            <a:endParaRPr dirty="0"/>
          </a:p>
        </p:txBody>
      </p:sp>
      <p:sp>
        <p:nvSpPr>
          <p:cNvPr id="701" name="Google Shape;701;p10"/>
          <p:cNvSpPr txBox="1"/>
          <p:nvPr/>
        </p:nvSpPr>
        <p:spPr>
          <a:xfrm>
            <a:off x="5084924" y="6296025"/>
            <a:ext cx="450617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Gill Sans" panose="020B0604020202020204" charset="0"/>
                <a:sym typeface="Arial"/>
              </a:rPr>
              <a:t>Source: *2018 PMA Survey; **2011–2012 DHS</a:t>
            </a:r>
            <a:endParaRPr sz="1200" dirty="0">
              <a:latin typeface="Gill Sans" panose="020B0604020202020204" charset="0"/>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47"/>
          <p:cNvSpPr txBox="1">
            <a:spLocks noGrp="1"/>
          </p:cNvSpPr>
          <p:nvPr>
            <p:ph type="body" idx="1"/>
          </p:nvPr>
        </p:nvSpPr>
        <p:spPr>
          <a:xfrm>
            <a:off x="241739" y="216839"/>
            <a:ext cx="11935326" cy="740705"/>
          </a:xfrm>
          <a:prstGeom prst="rect">
            <a:avLst/>
          </a:prstGeom>
          <a:noFill/>
          <a:ln>
            <a:noFill/>
          </a:ln>
        </p:spPr>
        <p:txBody>
          <a:bodyPr spcFirstLastPara="1" wrap="square" lIns="91425" tIns="45700" rIns="91425" bIns="45700" anchor="t" anchorCtr="0">
            <a:noAutofit/>
          </a:bodyPr>
          <a:lstStyle/>
          <a:p>
            <a:pPr marL="0" indent="0">
              <a:buClr>
                <a:srgbClr val="303030"/>
              </a:buClr>
              <a:buSzPts val="2800"/>
            </a:pPr>
            <a:r>
              <a:rPr lang="en-US" sz="2600" dirty="0">
                <a:solidFill>
                  <a:schemeClr val="dk1"/>
                </a:solidFill>
              </a:rPr>
              <a:t>RCI has diverse donor landscape, with almost equal emphasis on demand and supply and fewer investments on advocacy, research &amp; measurement</a:t>
            </a:r>
            <a:endParaRPr sz="2600" dirty="0">
              <a:solidFill>
                <a:schemeClr val="dk1"/>
              </a:solidFill>
            </a:endParaRPr>
          </a:p>
        </p:txBody>
      </p:sp>
      <p:sp>
        <p:nvSpPr>
          <p:cNvPr id="708" name="Google Shape;708;p147"/>
          <p:cNvSpPr txBox="1">
            <a:spLocks noGrp="1"/>
          </p:cNvSpPr>
          <p:nvPr>
            <p:ph type="body" idx="2"/>
          </p:nvPr>
        </p:nvSpPr>
        <p:spPr>
          <a:xfrm>
            <a:off x="669561" y="1306353"/>
            <a:ext cx="11265765" cy="4817661"/>
          </a:xfrm>
          <a:prstGeom prst="rect">
            <a:avLst/>
          </a:prstGeom>
          <a:noFill/>
          <a:ln>
            <a:noFill/>
          </a:ln>
        </p:spPr>
        <p:txBody>
          <a:bodyPr spcFirstLastPara="1" wrap="square" lIns="91425" tIns="45700" rIns="91425" bIns="45700" anchor="t" anchorCtr="0">
            <a:noAutofit/>
          </a:bodyPr>
          <a:lstStyle/>
          <a:p>
            <a:pPr marL="571500" lvl="0" indent="-228600" algn="l" rtl="0">
              <a:lnSpc>
                <a:spcPct val="110000"/>
              </a:lnSpc>
              <a:spcBef>
                <a:spcPts val="0"/>
              </a:spcBef>
              <a:spcAft>
                <a:spcPts val="0"/>
              </a:spcAft>
              <a:buSzPts val="1800"/>
              <a:buFont typeface="Arial"/>
              <a:buNone/>
            </a:pPr>
            <a:endParaRPr sz="2100" dirty="0"/>
          </a:p>
          <a:p>
            <a:pPr marL="457200" lvl="0" indent="-228600" algn="l" rtl="0">
              <a:lnSpc>
                <a:spcPct val="110000"/>
              </a:lnSpc>
              <a:spcBef>
                <a:spcPts val="0"/>
              </a:spcBef>
              <a:spcAft>
                <a:spcPts val="0"/>
              </a:spcAft>
              <a:buClr>
                <a:srgbClr val="303030"/>
              </a:buClr>
              <a:buSzPts val="1800"/>
              <a:buNone/>
            </a:pPr>
            <a:endParaRPr sz="900" dirty="0"/>
          </a:p>
        </p:txBody>
      </p:sp>
      <p:pic>
        <p:nvPicPr>
          <p:cNvPr id="2" name="Picture 1">
            <a:extLst>
              <a:ext uri="{FF2B5EF4-FFF2-40B4-BE49-F238E27FC236}">
                <a16:creationId xmlns:a16="http://schemas.microsoft.com/office/drawing/2014/main" id="{86463AFF-7A45-4A59-9FB3-708B8891ACD9}"/>
              </a:ext>
            </a:extLst>
          </p:cNvPr>
          <p:cNvPicPr>
            <a:picLocks noChangeAspect="1"/>
          </p:cNvPicPr>
          <p:nvPr/>
        </p:nvPicPr>
        <p:blipFill>
          <a:blip r:embed="rId3"/>
          <a:stretch>
            <a:fillRect/>
          </a:stretch>
        </p:blipFill>
        <p:spPr>
          <a:xfrm>
            <a:off x="2834640" y="1316736"/>
            <a:ext cx="7040880" cy="5480225"/>
          </a:xfrm>
          <a:prstGeom prst="rect">
            <a:avLst/>
          </a:prstGeom>
        </p:spPr>
      </p:pic>
      <p:sp>
        <p:nvSpPr>
          <p:cNvPr id="19" name="TextBox 18">
            <a:extLst>
              <a:ext uri="{FF2B5EF4-FFF2-40B4-BE49-F238E27FC236}">
                <a16:creationId xmlns:a16="http://schemas.microsoft.com/office/drawing/2014/main" id="{812E489D-77AB-42B1-A16A-A00374D026BB}"/>
              </a:ext>
            </a:extLst>
          </p:cNvPr>
          <p:cNvSpPr txBox="1"/>
          <p:nvPr/>
        </p:nvSpPr>
        <p:spPr>
          <a:xfrm>
            <a:off x="702372" y="1812798"/>
            <a:ext cx="1519620" cy="307777"/>
          </a:xfrm>
          <a:prstGeom prst="rect">
            <a:avLst/>
          </a:prstGeom>
          <a:noFill/>
        </p:spPr>
        <p:txBody>
          <a:bodyPr wrap="square" rtlCol="0">
            <a:spAutoFit/>
          </a:bodyPr>
          <a:lstStyle/>
          <a:p>
            <a:r>
              <a:rPr lang="en-US" b="1" dirty="0">
                <a:latin typeface="Arial Narrow" panose="020B0606020202030204" pitchFamily="34" charset="0"/>
              </a:rPr>
              <a:t>USAID</a:t>
            </a:r>
          </a:p>
        </p:txBody>
      </p:sp>
      <p:sp>
        <p:nvSpPr>
          <p:cNvPr id="22" name="Oval 21">
            <a:extLst>
              <a:ext uri="{FF2B5EF4-FFF2-40B4-BE49-F238E27FC236}">
                <a16:creationId xmlns:a16="http://schemas.microsoft.com/office/drawing/2014/main" id="{F8AC820C-F432-422F-BDCE-B03BD9C1305C}"/>
              </a:ext>
            </a:extLst>
          </p:cNvPr>
          <p:cNvSpPr>
            <a:spLocks noChangeAspect="1"/>
          </p:cNvSpPr>
          <p:nvPr/>
        </p:nvSpPr>
        <p:spPr>
          <a:xfrm>
            <a:off x="394058" y="1815808"/>
            <a:ext cx="274320" cy="274320"/>
          </a:xfrm>
          <a:prstGeom prst="ellipse">
            <a:avLst/>
          </a:prstGeom>
          <a:solidFill>
            <a:schemeClr val="accent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2D23E3-02AC-4C1D-BA07-3D01E9E58E5C}"/>
              </a:ext>
            </a:extLst>
          </p:cNvPr>
          <p:cNvSpPr>
            <a:spLocks noChangeAspect="1"/>
          </p:cNvSpPr>
          <p:nvPr/>
        </p:nvSpPr>
        <p:spPr>
          <a:xfrm>
            <a:off x="393192" y="2778645"/>
            <a:ext cx="275186" cy="274320"/>
          </a:xfrm>
          <a:prstGeom prst="ellipse">
            <a:avLst/>
          </a:prstGeom>
          <a:solidFill>
            <a:schemeClr val="accent5">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Oval 23">
            <a:extLst>
              <a:ext uri="{FF2B5EF4-FFF2-40B4-BE49-F238E27FC236}">
                <a16:creationId xmlns:a16="http://schemas.microsoft.com/office/drawing/2014/main" id="{D3CDDEAD-56F0-415E-AC11-2B39B9337957}"/>
              </a:ext>
            </a:extLst>
          </p:cNvPr>
          <p:cNvSpPr/>
          <p:nvPr/>
        </p:nvSpPr>
        <p:spPr>
          <a:xfrm>
            <a:off x="394058" y="2295624"/>
            <a:ext cx="274320" cy="274320"/>
          </a:xfrm>
          <a:prstGeom prst="ellipse">
            <a:avLst/>
          </a:prstGeom>
          <a:solidFill>
            <a:schemeClr val="accent5">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TextBox 24">
            <a:extLst>
              <a:ext uri="{FF2B5EF4-FFF2-40B4-BE49-F238E27FC236}">
                <a16:creationId xmlns:a16="http://schemas.microsoft.com/office/drawing/2014/main" id="{D0A975C1-A09D-4B0F-9168-F9BF54CBA733}"/>
              </a:ext>
            </a:extLst>
          </p:cNvPr>
          <p:cNvSpPr txBox="1"/>
          <p:nvPr/>
        </p:nvSpPr>
        <p:spPr>
          <a:xfrm>
            <a:off x="702372" y="2306691"/>
            <a:ext cx="1519620" cy="307777"/>
          </a:xfrm>
          <a:prstGeom prst="rect">
            <a:avLst/>
          </a:prstGeom>
          <a:noFill/>
        </p:spPr>
        <p:txBody>
          <a:bodyPr wrap="square" rtlCol="0">
            <a:spAutoFit/>
          </a:bodyPr>
          <a:lstStyle/>
          <a:p>
            <a:r>
              <a:rPr lang="en-US" b="1" dirty="0">
                <a:latin typeface="Arial Narrow" panose="020B0606020202030204" pitchFamily="34" charset="0"/>
              </a:rPr>
              <a:t>UNFPA</a:t>
            </a:r>
          </a:p>
        </p:txBody>
      </p:sp>
      <p:sp>
        <p:nvSpPr>
          <p:cNvPr id="26" name="TextBox 25">
            <a:extLst>
              <a:ext uri="{FF2B5EF4-FFF2-40B4-BE49-F238E27FC236}">
                <a16:creationId xmlns:a16="http://schemas.microsoft.com/office/drawing/2014/main" id="{8963DA47-DB51-4DB6-A39D-C671EA2FAA96}"/>
              </a:ext>
            </a:extLst>
          </p:cNvPr>
          <p:cNvSpPr txBox="1"/>
          <p:nvPr/>
        </p:nvSpPr>
        <p:spPr>
          <a:xfrm>
            <a:off x="704328" y="2654911"/>
            <a:ext cx="1496518" cy="523220"/>
          </a:xfrm>
          <a:prstGeom prst="rect">
            <a:avLst/>
          </a:prstGeom>
          <a:noFill/>
        </p:spPr>
        <p:txBody>
          <a:bodyPr wrap="square" rtlCol="0">
            <a:spAutoFit/>
          </a:bodyPr>
          <a:lstStyle/>
          <a:p>
            <a:r>
              <a:rPr lang="en-US" b="1" dirty="0" err="1">
                <a:latin typeface="Arial Narrow" panose="020B0606020202030204" pitchFamily="34" charset="0"/>
              </a:rPr>
              <a:t>Agence</a:t>
            </a:r>
            <a:r>
              <a:rPr lang="en-US" b="1" dirty="0">
                <a:latin typeface="Arial Narrow" panose="020B0606020202030204" pitchFamily="34" charset="0"/>
              </a:rPr>
              <a:t> </a:t>
            </a:r>
            <a:r>
              <a:rPr lang="en-US" b="1" dirty="0" err="1">
                <a:latin typeface="Arial Narrow" panose="020B0606020202030204" pitchFamily="34" charset="0"/>
              </a:rPr>
              <a:t>française</a:t>
            </a:r>
            <a:r>
              <a:rPr lang="en-US" b="1" dirty="0">
                <a:latin typeface="Arial Narrow" panose="020B0606020202030204" pitchFamily="34" charset="0"/>
              </a:rPr>
              <a:t> de </a:t>
            </a:r>
            <a:r>
              <a:rPr lang="en-US" b="1" dirty="0" err="1">
                <a:latin typeface="Arial Narrow" panose="020B0606020202030204" pitchFamily="34" charset="0"/>
              </a:rPr>
              <a:t>développement</a:t>
            </a:r>
            <a:r>
              <a:rPr lang="en-US" b="1" dirty="0">
                <a:latin typeface="Arial Narrow" panose="020B0606020202030204" pitchFamily="34" charset="0"/>
              </a:rPr>
              <a:t> </a:t>
            </a:r>
          </a:p>
        </p:txBody>
      </p:sp>
      <p:sp>
        <p:nvSpPr>
          <p:cNvPr id="27" name="Oval 26">
            <a:extLst>
              <a:ext uri="{FF2B5EF4-FFF2-40B4-BE49-F238E27FC236}">
                <a16:creationId xmlns:a16="http://schemas.microsoft.com/office/drawing/2014/main" id="{033AD918-81EB-4DC7-830B-55881CF492B8}"/>
              </a:ext>
            </a:extLst>
          </p:cNvPr>
          <p:cNvSpPr>
            <a:spLocks noChangeAspect="1"/>
          </p:cNvSpPr>
          <p:nvPr/>
        </p:nvSpPr>
        <p:spPr>
          <a:xfrm>
            <a:off x="394058" y="4626495"/>
            <a:ext cx="275186" cy="274320"/>
          </a:xfrm>
          <a:prstGeom prst="ellipse">
            <a:avLst/>
          </a:prstGeom>
          <a:solidFill>
            <a:schemeClr val="accent3">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8" name="Oval 27">
            <a:extLst>
              <a:ext uri="{FF2B5EF4-FFF2-40B4-BE49-F238E27FC236}">
                <a16:creationId xmlns:a16="http://schemas.microsoft.com/office/drawing/2014/main" id="{E43A2217-A843-479C-B65F-F65B788E246F}"/>
              </a:ext>
            </a:extLst>
          </p:cNvPr>
          <p:cNvSpPr/>
          <p:nvPr/>
        </p:nvSpPr>
        <p:spPr>
          <a:xfrm>
            <a:off x="394058" y="3248124"/>
            <a:ext cx="274320" cy="274320"/>
          </a:xfrm>
          <a:prstGeom prst="ellipse">
            <a:avLst/>
          </a:prstGeom>
          <a:solidFill>
            <a:srgbClr val="595959"/>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9" name="TextBox 28">
            <a:extLst>
              <a:ext uri="{FF2B5EF4-FFF2-40B4-BE49-F238E27FC236}">
                <a16:creationId xmlns:a16="http://schemas.microsoft.com/office/drawing/2014/main" id="{66838F86-0A3A-42E1-A1A1-56030B018B54}"/>
              </a:ext>
            </a:extLst>
          </p:cNvPr>
          <p:cNvSpPr txBox="1"/>
          <p:nvPr/>
        </p:nvSpPr>
        <p:spPr>
          <a:xfrm>
            <a:off x="704328" y="4617061"/>
            <a:ext cx="1496518" cy="307777"/>
          </a:xfrm>
          <a:prstGeom prst="rect">
            <a:avLst/>
          </a:prstGeom>
          <a:noFill/>
        </p:spPr>
        <p:txBody>
          <a:bodyPr wrap="square" rtlCol="0">
            <a:spAutoFit/>
          </a:bodyPr>
          <a:lstStyle/>
          <a:p>
            <a:r>
              <a:rPr lang="en-US" b="1" dirty="0">
                <a:latin typeface="Arial Narrow" panose="020B0606020202030204" pitchFamily="34" charset="0"/>
              </a:rPr>
              <a:t>Private</a:t>
            </a:r>
          </a:p>
        </p:txBody>
      </p:sp>
      <p:sp>
        <p:nvSpPr>
          <p:cNvPr id="30" name="Oval 29">
            <a:extLst>
              <a:ext uri="{FF2B5EF4-FFF2-40B4-BE49-F238E27FC236}">
                <a16:creationId xmlns:a16="http://schemas.microsoft.com/office/drawing/2014/main" id="{88A781A1-5081-44AC-AC70-C256DB533F4F}"/>
              </a:ext>
            </a:extLst>
          </p:cNvPr>
          <p:cNvSpPr>
            <a:spLocks noChangeAspect="1"/>
          </p:cNvSpPr>
          <p:nvPr/>
        </p:nvSpPr>
        <p:spPr>
          <a:xfrm>
            <a:off x="394058" y="3713258"/>
            <a:ext cx="275186" cy="274320"/>
          </a:xfrm>
          <a:prstGeom prst="ellipse">
            <a:avLst/>
          </a:prstGeom>
          <a:solidFill>
            <a:schemeClr val="accent2">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TextBox 30">
            <a:extLst>
              <a:ext uri="{FF2B5EF4-FFF2-40B4-BE49-F238E27FC236}">
                <a16:creationId xmlns:a16="http://schemas.microsoft.com/office/drawing/2014/main" id="{8B02C273-3941-403D-BB53-2BC7C82A8096}"/>
              </a:ext>
            </a:extLst>
          </p:cNvPr>
          <p:cNvSpPr txBox="1"/>
          <p:nvPr/>
        </p:nvSpPr>
        <p:spPr>
          <a:xfrm>
            <a:off x="704328" y="3703824"/>
            <a:ext cx="1496518" cy="307777"/>
          </a:xfrm>
          <a:prstGeom prst="rect">
            <a:avLst/>
          </a:prstGeom>
          <a:noFill/>
        </p:spPr>
        <p:txBody>
          <a:bodyPr wrap="square" rtlCol="0">
            <a:spAutoFit/>
          </a:bodyPr>
          <a:lstStyle/>
          <a:p>
            <a:r>
              <a:rPr lang="en-US" b="1" dirty="0">
                <a:latin typeface="Arial Narrow" panose="020B0606020202030204" pitchFamily="34" charset="0"/>
              </a:rPr>
              <a:t>Dutch Cooperation</a:t>
            </a:r>
          </a:p>
        </p:txBody>
      </p:sp>
      <p:sp>
        <p:nvSpPr>
          <p:cNvPr id="32" name="TextBox 31">
            <a:extLst>
              <a:ext uri="{FF2B5EF4-FFF2-40B4-BE49-F238E27FC236}">
                <a16:creationId xmlns:a16="http://schemas.microsoft.com/office/drawing/2014/main" id="{ED8DD194-A827-40B6-969E-7E7558B92601}"/>
              </a:ext>
            </a:extLst>
          </p:cNvPr>
          <p:cNvSpPr txBox="1"/>
          <p:nvPr/>
        </p:nvSpPr>
        <p:spPr>
          <a:xfrm>
            <a:off x="704328" y="3245717"/>
            <a:ext cx="1496518" cy="307777"/>
          </a:xfrm>
          <a:prstGeom prst="rect">
            <a:avLst/>
          </a:prstGeom>
          <a:noFill/>
        </p:spPr>
        <p:txBody>
          <a:bodyPr wrap="square" rtlCol="0">
            <a:spAutoFit/>
          </a:bodyPr>
          <a:lstStyle/>
          <a:p>
            <a:r>
              <a:rPr lang="en-US" b="1" dirty="0">
                <a:latin typeface="Arial Narrow" panose="020B0606020202030204" pitchFamily="34" charset="0"/>
              </a:rPr>
              <a:t>KFW</a:t>
            </a:r>
          </a:p>
        </p:txBody>
      </p:sp>
      <p:sp>
        <p:nvSpPr>
          <p:cNvPr id="33" name="Oval 32">
            <a:extLst>
              <a:ext uri="{FF2B5EF4-FFF2-40B4-BE49-F238E27FC236}">
                <a16:creationId xmlns:a16="http://schemas.microsoft.com/office/drawing/2014/main" id="{9A366043-5B9D-4F12-B103-0FEB170F2BAA}"/>
              </a:ext>
            </a:extLst>
          </p:cNvPr>
          <p:cNvSpPr>
            <a:spLocks noChangeAspect="1"/>
          </p:cNvSpPr>
          <p:nvPr/>
        </p:nvSpPr>
        <p:spPr>
          <a:xfrm>
            <a:off x="394058" y="4169544"/>
            <a:ext cx="275186" cy="274320"/>
          </a:xfrm>
          <a:prstGeom prst="ellipse">
            <a:avLst/>
          </a:prstGeom>
          <a:solidFill>
            <a:schemeClr val="accent3"/>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4" name="TextBox 33">
            <a:extLst>
              <a:ext uri="{FF2B5EF4-FFF2-40B4-BE49-F238E27FC236}">
                <a16:creationId xmlns:a16="http://schemas.microsoft.com/office/drawing/2014/main" id="{BE806E65-2833-438A-8AA4-96BDB215AE81}"/>
              </a:ext>
            </a:extLst>
          </p:cNvPr>
          <p:cNvSpPr txBox="1"/>
          <p:nvPr/>
        </p:nvSpPr>
        <p:spPr>
          <a:xfrm>
            <a:off x="704328" y="4160110"/>
            <a:ext cx="1772172" cy="307777"/>
          </a:xfrm>
          <a:prstGeom prst="rect">
            <a:avLst/>
          </a:prstGeom>
          <a:noFill/>
        </p:spPr>
        <p:txBody>
          <a:bodyPr wrap="square" rtlCol="0">
            <a:spAutoFit/>
          </a:bodyPr>
          <a:lstStyle/>
          <a:p>
            <a:r>
              <a:rPr lang="en-US" b="1" dirty="0">
                <a:latin typeface="Arial Narrow" panose="020B0606020202030204" pitchFamily="34" charset="0"/>
              </a:rPr>
              <a:t>Canadian Cooperation</a:t>
            </a:r>
          </a:p>
        </p:txBody>
      </p:sp>
      <p:sp>
        <p:nvSpPr>
          <p:cNvPr id="35" name="TextBox 34">
            <a:extLst>
              <a:ext uri="{FF2B5EF4-FFF2-40B4-BE49-F238E27FC236}">
                <a16:creationId xmlns:a16="http://schemas.microsoft.com/office/drawing/2014/main" id="{4EBDF035-2025-4F74-9728-BDE04E77ADB7}"/>
              </a:ext>
            </a:extLst>
          </p:cNvPr>
          <p:cNvSpPr txBox="1"/>
          <p:nvPr/>
        </p:nvSpPr>
        <p:spPr>
          <a:xfrm>
            <a:off x="701506" y="5799572"/>
            <a:ext cx="1246495" cy="523220"/>
          </a:xfrm>
          <a:prstGeom prst="rect">
            <a:avLst/>
          </a:prstGeom>
          <a:noFill/>
        </p:spPr>
        <p:txBody>
          <a:bodyPr wrap="square" rtlCol="0">
            <a:spAutoFit/>
          </a:bodyPr>
          <a:lstStyle/>
          <a:p>
            <a:r>
              <a:rPr lang="en-US" b="1" dirty="0">
                <a:latin typeface="Arial Narrow" panose="020B0606020202030204" pitchFamily="34" charset="0"/>
              </a:rPr>
              <a:t>Current investment</a:t>
            </a:r>
          </a:p>
        </p:txBody>
      </p:sp>
      <p:sp>
        <p:nvSpPr>
          <p:cNvPr id="36" name="Oval 35">
            <a:extLst>
              <a:ext uri="{FF2B5EF4-FFF2-40B4-BE49-F238E27FC236}">
                <a16:creationId xmlns:a16="http://schemas.microsoft.com/office/drawing/2014/main" id="{F204FC46-E409-4317-A5A8-38EA202370C2}"/>
              </a:ext>
            </a:extLst>
          </p:cNvPr>
          <p:cNvSpPr>
            <a:spLocks noChangeAspect="1"/>
          </p:cNvSpPr>
          <p:nvPr/>
        </p:nvSpPr>
        <p:spPr>
          <a:xfrm>
            <a:off x="393192" y="5859732"/>
            <a:ext cx="274320" cy="27432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C376B1-69D2-48DA-8093-182FB12A0A0A}"/>
              </a:ext>
            </a:extLst>
          </p:cNvPr>
          <p:cNvSpPr/>
          <p:nvPr/>
        </p:nvSpPr>
        <p:spPr>
          <a:xfrm>
            <a:off x="393192" y="5306914"/>
            <a:ext cx="279989" cy="27432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8" name="TextBox 37">
            <a:extLst>
              <a:ext uri="{FF2B5EF4-FFF2-40B4-BE49-F238E27FC236}">
                <a16:creationId xmlns:a16="http://schemas.microsoft.com/office/drawing/2014/main" id="{6A3F7E7F-9CFF-4CE9-A314-44C4EA4F4B45}"/>
              </a:ext>
            </a:extLst>
          </p:cNvPr>
          <p:cNvSpPr txBox="1"/>
          <p:nvPr/>
        </p:nvSpPr>
        <p:spPr>
          <a:xfrm>
            <a:off x="701506" y="5225329"/>
            <a:ext cx="1246495" cy="523220"/>
          </a:xfrm>
          <a:prstGeom prst="rect">
            <a:avLst/>
          </a:prstGeom>
          <a:noFill/>
        </p:spPr>
        <p:txBody>
          <a:bodyPr wrap="square" rtlCol="0">
            <a:spAutoFit/>
          </a:bodyPr>
          <a:lstStyle/>
          <a:p>
            <a:r>
              <a:rPr lang="en-US" b="1" dirty="0">
                <a:latin typeface="Arial Narrow" panose="020B0606020202030204" pitchFamily="34" charset="0"/>
              </a:rPr>
              <a:t>Closed investment</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4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228600" algn="l" rtl="0">
              <a:lnSpc>
                <a:spcPct val="80000"/>
              </a:lnSpc>
              <a:spcBef>
                <a:spcPts val="0"/>
              </a:spcBef>
              <a:spcAft>
                <a:spcPts val="0"/>
              </a:spcAft>
              <a:buClr>
                <a:schemeClr val="lt1"/>
              </a:buClr>
              <a:buSzPts val="7200"/>
              <a:buFont typeface="Gill Sans"/>
              <a:buNone/>
            </a:pPr>
            <a:r>
              <a:rPr lang="en-US" sz="5400" dirty="0"/>
              <a:t>Togo investments</a:t>
            </a:r>
            <a:endParaRPr sz="5400" dirty="0"/>
          </a:p>
          <a:p>
            <a:pPr marL="457200" lvl="0" indent="-228600" algn="l" rtl="0">
              <a:lnSpc>
                <a:spcPct val="80000"/>
              </a:lnSpc>
              <a:spcBef>
                <a:spcPts val="0"/>
              </a:spcBef>
              <a:spcAft>
                <a:spcPts val="0"/>
              </a:spcAft>
              <a:buClr>
                <a:schemeClr val="lt1"/>
              </a:buClr>
              <a:buSzPts val="7200"/>
              <a:buFont typeface="Gill Sans"/>
              <a:buNone/>
            </a:pPr>
            <a:r>
              <a:rPr lang="en-US" sz="5400" dirty="0"/>
              <a:t>(excludes regional investments)</a:t>
            </a:r>
            <a:endParaRPr sz="5400"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9F7B114-8C9A-48CF-8319-F117CE1CA62B}"/>
              </a:ext>
            </a:extLst>
          </p:cNvPr>
          <p:cNvPicPr>
            <a:picLocks noGrp="1" noChangeAspect="1"/>
          </p:cNvPicPr>
          <p:nvPr>
            <p:ph type="pic" idx="2"/>
          </p:nvPr>
        </p:nvPicPr>
        <p:blipFill>
          <a:blip r:embed="rId3"/>
          <a:srcRect l="173" r="173"/>
          <a:stretch/>
        </p:blipFill>
        <p:spPr>
          <a:prstGeom prst="rect">
            <a:avLst/>
          </a:prstGeom>
          <a:solidFill>
            <a:srgbClr val="F2F2F2"/>
          </a:solidFill>
          <a:ln>
            <a:noFill/>
          </a:ln>
        </p:spPr>
      </p:pic>
      <p:sp>
        <p:nvSpPr>
          <p:cNvPr id="728" name="Google Shape;728;p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800"/>
              <a:buNone/>
            </a:pPr>
            <a:r>
              <a:rPr lang="en-US"/>
              <a:t>Togo</a:t>
            </a:r>
            <a:endParaRPr/>
          </a:p>
        </p:txBody>
      </p:sp>
      <p:sp>
        <p:nvSpPr>
          <p:cNvPr id="730" name="Google Shape;730;p11"/>
          <p:cNvSpPr txBox="1"/>
          <p:nvPr/>
        </p:nvSpPr>
        <p:spPr>
          <a:xfrm>
            <a:off x="5129206" y="1907089"/>
            <a:ext cx="2251564" cy="646290"/>
          </a:xfrm>
          <a:prstGeom prst="rect">
            <a:avLst/>
          </a:prstGeom>
          <a:noFill/>
          <a:ln>
            <a:noFill/>
          </a:ln>
        </p:spPr>
        <p:txBody>
          <a:bodyPr spcFirstLastPara="1" wrap="square" lIns="91425" tIns="45700" rIns="91425" bIns="45700" anchor="t" anchorCtr="0">
            <a:spAutoFit/>
          </a:bodyPr>
          <a:lstStyle/>
          <a:p>
            <a:pPr lvl="0">
              <a:lnSpc>
                <a:spcPct val="150000"/>
              </a:lnSpc>
            </a:pPr>
            <a:r>
              <a:rPr lang="en-US" sz="2400" b="1" i="0" u="none" strike="noStrike" cap="none" dirty="0">
                <a:solidFill>
                  <a:srgbClr val="000000"/>
                </a:solidFill>
                <a:latin typeface="Gill Sans"/>
                <a:ea typeface="Gill Sans"/>
                <a:cs typeface="Gill Sans"/>
                <a:sym typeface="Gill Sans"/>
              </a:rPr>
              <a:t>TFR</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:4.4</a:t>
            </a:r>
            <a:endParaRPr dirty="0"/>
          </a:p>
        </p:txBody>
      </p:sp>
      <p:sp>
        <p:nvSpPr>
          <p:cNvPr id="731" name="Google Shape;731;p11"/>
          <p:cNvSpPr txBox="1"/>
          <p:nvPr/>
        </p:nvSpPr>
        <p:spPr>
          <a:xfrm>
            <a:off x="5129206" y="2460844"/>
            <a:ext cx="2262956" cy="633979"/>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dirty="0">
                <a:solidFill>
                  <a:srgbClr val="000000"/>
                </a:solidFill>
                <a:latin typeface="Gill Sans"/>
                <a:ea typeface="Gill Sans"/>
                <a:cs typeface="Gill Sans"/>
                <a:sym typeface="Gill Sans"/>
              </a:rPr>
              <a:t>Total fertility rate among women 15–49</a:t>
            </a:r>
            <a:endParaRPr dirty="0"/>
          </a:p>
        </p:txBody>
      </p:sp>
      <p:sp>
        <p:nvSpPr>
          <p:cNvPr id="733" name="Google Shape;733;p11"/>
          <p:cNvSpPr txBox="1"/>
          <p:nvPr/>
        </p:nvSpPr>
        <p:spPr>
          <a:xfrm>
            <a:off x="5129206" y="3889266"/>
            <a:ext cx="357014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000000"/>
                </a:solidFill>
                <a:latin typeface="Gill Sans"/>
                <a:ea typeface="Gill Sans"/>
                <a:cs typeface="Gill Sans"/>
                <a:sym typeface="Gill Sans"/>
              </a:rPr>
              <a:t>Unmet </a:t>
            </a:r>
          </a:p>
          <a:p>
            <a:pPr lvl="0"/>
            <a:r>
              <a:rPr lang="en-US" sz="2400" b="1" i="0" u="none" strike="noStrike" cap="none" dirty="0">
                <a:solidFill>
                  <a:srgbClr val="000000"/>
                </a:solidFill>
                <a:latin typeface="Gill Sans"/>
                <a:ea typeface="Gill Sans"/>
                <a:cs typeface="Gill Sans"/>
                <a:sym typeface="Gill Sans"/>
              </a:rPr>
              <a:t>need</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33.6%</a:t>
            </a:r>
            <a:endParaRPr dirty="0"/>
          </a:p>
        </p:txBody>
      </p:sp>
      <p:sp>
        <p:nvSpPr>
          <p:cNvPr id="734" name="Google Shape;734;p11"/>
          <p:cNvSpPr txBox="1"/>
          <p:nvPr/>
        </p:nvSpPr>
        <p:spPr>
          <a:xfrm>
            <a:off x="5129206" y="4640748"/>
            <a:ext cx="2262956" cy="88614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dirty="0">
                <a:solidFill>
                  <a:srgbClr val="000000"/>
                </a:solidFill>
                <a:latin typeface="Gill Sans"/>
                <a:ea typeface="Gill Sans"/>
                <a:cs typeface="Gill Sans"/>
                <a:sym typeface="Gill Sans"/>
              </a:rPr>
              <a:t>Unmet need for contraception among all women </a:t>
            </a:r>
            <a:endParaRPr dirty="0"/>
          </a:p>
        </p:txBody>
      </p:sp>
      <p:sp>
        <p:nvSpPr>
          <p:cNvPr id="736" name="Google Shape;736;p11"/>
          <p:cNvSpPr txBox="1"/>
          <p:nvPr/>
        </p:nvSpPr>
        <p:spPr>
          <a:xfrm>
            <a:off x="8610020" y="1910867"/>
            <a:ext cx="2991301" cy="646290"/>
          </a:xfrm>
          <a:prstGeom prst="rect">
            <a:avLst/>
          </a:prstGeom>
          <a:noFill/>
          <a:ln>
            <a:noFill/>
          </a:ln>
        </p:spPr>
        <p:txBody>
          <a:bodyPr spcFirstLastPara="1" wrap="square" lIns="91425" tIns="45700" rIns="91425" bIns="45700" anchor="t" anchorCtr="0">
            <a:spAutoFit/>
          </a:bodyPr>
          <a:lstStyle/>
          <a:p>
            <a:pPr lvl="0">
              <a:lnSpc>
                <a:spcPct val="150000"/>
              </a:lnSpc>
            </a:pPr>
            <a:r>
              <a:rPr lang="en-US" sz="2400" b="1" i="0" u="none" strike="noStrike" cap="none" dirty="0" err="1">
                <a:solidFill>
                  <a:srgbClr val="000000"/>
                </a:solidFill>
                <a:latin typeface="Gill Sans"/>
                <a:ea typeface="Gill Sans"/>
                <a:cs typeface="Gill Sans"/>
                <a:sym typeface="Gill Sans"/>
              </a:rPr>
              <a:t>mCPR</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17.3%</a:t>
            </a:r>
            <a:endParaRPr dirty="0"/>
          </a:p>
        </p:txBody>
      </p:sp>
      <p:sp>
        <p:nvSpPr>
          <p:cNvPr id="737" name="Google Shape;737;p11"/>
          <p:cNvSpPr txBox="1"/>
          <p:nvPr/>
        </p:nvSpPr>
        <p:spPr>
          <a:xfrm>
            <a:off x="8610020" y="2495213"/>
            <a:ext cx="2262956" cy="88614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a:solidFill>
                  <a:srgbClr val="000000"/>
                </a:solidFill>
                <a:latin typeface="Gill Sans"/>
                <a:ea typeface="Gill Sans"/>
                <a:cs typeface="Gill Sans"/>
                <a:sym typeface="Gill Sans"/>
              </a:rPr>
              <a:t>Married women using any modern method of contraception</a:t>
            </a:r>
            <a:endParaRPr/>
          </a:p>
        </p:txBody>
      </p:sp>
      <p:sp>
        <p:nvSpPr>
          <p:cNvPr id="738" name="Google Shape;738;p11"/>
          <p:cNvSpPr txBox="1"/>
          <p:nvPr/>
        </p:nvSpPr>
        <p:spPr>
          <a:xfrm>
            <a:off x="8610020" y="3868427"/>
            <a:ext cx="3570145" cy="830956"/>
          </a:xfrm>
          <a:prstGeom prst="rect">
            <a:avLst/>
          </a:prstGeom>
          <a:noFill/>
          <a:ln>
            <a:noFill/>
          </a:ln>
        </p:spPr>
        <p:txBody>
          <a:bodyPr spcFirstLastPara="1" wrap="square" lIns="91425" tIns="45700" rIns="91425" bIns="45700" anchor="t" anchorCtr="0">
            <a:spAutoFit/>
          </a:bodyPr>
          <a:lstStyle/>
          <a:p>
            <a:pPr lvl="0"/>
            <a:r>
              <a:rPr lang="en-US" sz="2400" b="1" i="0" u="none" strike="noStrike" cap="none" dirty="0">
                <a:solidFill>
                  <a:srgbClr val="000000"/>
                </a:solidFill>
                <a:latin typeface="Gill Sans"/>
                <a:ea typeface="Gill Sans"/>
                <a:cs typeface="Gill Sans"/>
                <a:sym typeface="Gill Sans"/>
              </a:rPr>
              <a:t>Adolescent (15–19) </a:t>
            </a:r>
            <a:r>
              <a:rPr lang="en-US" sz="2400" b="1" i="0" u="none" strike="noStrike" cap="none" dirty="0" err="1">
                <a:solidFill>
                  <a:srgbClr val="000000"/>
                </a:solidFill>
                <a:latin typeface="Gill Sans"/>
                <a:ea typeface="Gill Sans"/>
                <a:cs typeface="Gill Sans"/>
                <a:sym typeface="Gill Sans"/>
              </a:rPr>
              <a:t>preg</a:t>
            </a:r>
            <a:r>
              <a:rPr lang="en-US" sz="2400" b="1" baseline="30000" dirty="0">
                <a:latin typeface="Gill Sans"/>
                <a:ea typeface="Gill Sans"/>
                <a:cs typeface="Gill Sans"/>
                <a:sym typeface="Gill Sans"/>
              </a:rPr>
              <a:t>*</a:t>
            </a:r>
            <a:r>
              <a:rPr lang="en-US" sz="2400" b="1" i="0" u="none" strike="noStrike" cap="none" dirty="0">
                <a:solidFill>
                  <a:srgbClr val="000000"/>
                </a:solidFill>
                <a:latin typeface="Gill Sans"/>
                <a:ea typeface="Gill Sans"/>
                <a:cs typeface="Gill Sans"/>
                <a:sym typeface="Gill Sans"/>
              </a:rPr>
              <a:t>: 18.6%</a:t>
            </a:r>
            <a:endParaRPr dirty="0"/>
          </a:p>
        </p:txBody>
      </p:sp>
      <p:sp>
        <p:nvSpPr>
          <p:cNvPr id="739" name="Google Shape;739;p11"/>
          <p:cNvSpPr txBox="1"/>
          <p:nvPr/>
        </p:nvSpPr>
        <p:spPr>
          <a:xfrm>
            <a:off x="8610020" y="4640748"/>
            <a:ext cx="2262956" cy="88614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600" b="0" i="0" u="none" strike="noStrike" cap="none" dirty="0">
                <a:solidFill>
                  <a:srgbClr val="000000"/>
                </a:solidFill>
                <a:latin typeface="Gill Sans"/>
                <a:ea typeface="Gill Sans"/>
                <a:cs typeface="Gill Sans"/>
                <a:sym typeface="Gill Sans"/>
              </a:rPr>
              <a:t>Percentage of teenagers who have started childbearing</a:t>
            </a:r>
            <a:endParaRPr dirty="0"/>
          </a:p>
        </p:txBody>
      </p:sp>
      <p:sp>
        <p:nvSpPr>
          <p:cNvPr id="742" name="Google Shape;742;p11"/>
          <p:cNvSpPr txBox="1"/>
          <p:nvPr/>
        </p:nvSpPr>
        <p:spPr>
          <a:xfrm>
            <a:off x="5124450" y="6296025"/>
            <a:ext cx="3501087"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Gill Sans" panose="020B0604020202020204" charset="0"/>
                <a:sym typeface="Arial"/>
              </a:rPr>
              <a:t>Source: *2017 MIS; **2013–14 DHS</a:t>
            </a:r>
            <a:endParaRPr sz="1200" dirty="0">
              <a:latin typeface="Gill Sans" panose="020B0604020202020204" charset="0"/>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9" name="Google Shape;749;p149"/>
          <p:cNvSpPr txBox="1">
            <a:spLocks noGrp="1"/>
          </p:cNvSpPr>
          <p:nvPr>
            <p:ph type="body" idx="1"/>
          </p:nvPr>
        </p:nvSpPr>
        <p:spPr>
          <a:xfrm>
            <a:off x="493295" y="152400"/>
            <a:ext cx="11490158" cy="1153953"/>
          </a:xfrm>
          <a:prstGeom prst="rect">
            <a:avLst/>
          </a:prstGeom>
          <a:noFill/>
          <a:ln>
            <a:noFill/>
          </a:ln>
        </p:spPr>
        <p:txBody>
          <a:bodyPr spcFirstLastPara="1" wrap="square" lIns="91425" tIns="45700" rIns="91425" bIns="45700" anchor="t" anchorCtr="0">
            <a:noAutofit/>
          </a:bodyPr>
          <a:lstStyle/>
          <a:p>
            <a:pPr marL="0" indent="0">
              <a:lnSpc>
                <a:spcPct val="100000"/>
              </a:lnSpc>
            </a:pPr>
            <a:r>
              <a:rPr lang="en-US" sz="3200" dirty="0">
                <a:solidFill>
                  <a:schemeClr val="dk1"/>
                </a:solidFill>
              </a:rPr>
              <a:t>Togo has the fewest investments; non-regional investments are skewed heavily toward supply side.</a:t>
            </a:r>
            <a:endParaRPr sz="3200" dirty="0">
              <a:solidFill>
                <a:schemeClr val="dk1"/>
              </a:solidFill>
            </a:endParaRPr>
          </a:p>
        </p:txBody>
      </p:sp>
      <p:pic>
        <p:nvPicPr>
          <p:cNvPr id="2" name="Picture 1">
            <a:extLst>
              <a:ext uri="{FF2B5EF4-FFF2-40B4-BE49-F238E27FC236}">
                <a16:creationId xmlns:a16="http://schemas.microsoft.com/office/drawing/2014/main" id="{40981E75-EE36-4A79-93B7-ADF1F074BA3A}"/>
              </a:ext>
            </a:extLst>
          </p:cNvPr>
          <p:cNvPicPr>
            <a:picLocks noChangeAspect="1"/>
          </p:cNvPicPr>
          <p:nvPr/>
        </p:nvPicPr>
        <p:blipFill rotWithShape="1">
          <a:blip r:embed="rId3"/>
          <a:srcRect t="6683"/>
          <a:stretch/>
        </p:blipFill>
        <p:spPr>
          <a:xfrm>
            <a:off x="2834640" y="1316736"/>
            <a:ext cx="7486650" cy="3342052"/>
          </a:xfrm>
          <a:prstGeom prst="rect">
            <a:avLst/>
          </a:prstGeom>
        </p:spPr>
      </p:pic>
      <p:sp>
        <p:nvSpPr>
          <p:cNvPr id="16" name="TextBox 15">
            <a:extLst>
              <a:ext uri="{FF2B5EF4-FFF2-40B4-BE49-F238E27FC236}">
                <a16:creationId xmlns:a16="http://schemas.microsoft.com/office/drawing/2014/main" id="{ECF64D8D-B815-466B-B891-045EEF4D84C0}"/>
              </a:ext>
            </a:extLst>
          </p:cNvPr>
          <p:cNvSpPr txBox="1"/>
          <p:nvPr/>
        </p:nvSpPr>
        <p:spPr>
          <a:xfrm>
            <a:off x="702372" y="1793748"/>
            <a:ext cx="1716978" cy="307777"/>
          </a:xfrm>
          <a:prstGeom prst="rect">
            <a:avLst/>
          </a:prstGeom>
          <a:noFill/>
        </p:spPr>
        <p:txBody>
          <a:bodyPr wrap="square" rtlCol="0">
            <a:spAutoFit/>
          </a:bodyPr>
          <a:lstStyle/>
          <a:p>
            <a:r>
              <a:rPr lang="en-US" b="1" dirty="0">
                <a:latin typeface="Arial Narrow" panose="020B0606020202030204" pitchFamily="34" charset="0"/>
              </a:rPr>
              <a:t>UNFPA</a:t>
            </a:r>
          </a:p>
        </p:txBody>
      </p:sp>
      <p:sp>
        <p:nvSpPr>
          <p:cNvPr id="19" name="Oval 18">
            <a:extLst>
              <a:ext uri="{FF2B5EF4-FFF2-40B4-BE49-F238E27FC236}">
                <a16:creationId xmlns:a16="http://schemas.microsoft.com/office/drawing/2014/main" id="{3ECB95CC-830B-40F9-88F8-404A256A3F0E}"/>
              </a:ext>
            </a:extLst>
          </p:cNvPr>
          <p:cNvSpPr>
            <a:spLocks noChangeAspect="1"/>
          </p:cNvSpPr>
          <p:nvPr/>
        </p:nvSpPr>
        <p:spPr>
          <a:xfrm>
            <a:off x="394058" y="1815808"/>
            <a:ext cx="274320" cy="274320"/>
          </a:xfrm>
          <a:prstGeom prst="ellipse">
            <a:avLst/>
          </a:prstGeom>
          <a:solidFill>
            <a:schemeClr val="accent5">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EB02036-A81B-4B12-A75D-B008FD31FDE8}"/>
              </a:ext>
            </a:extLst>
          </p:cNvPr>
          <p:cNvSpPr>
            <a:spLocks noChangeAspect="1"/>
          </p:cNvSpPr>
          <p:nvPr/>
        </p:nvSpPr>
        <p:spPr>
          <a:xfrm>
            <a:off x="393192" y="2797695"/>
            <a:ext cx="275186" cy="274320"/>
          </a:xfrm>
          <a:prstGeom prst="ellipse">
            <a:avLst/>
          </a:prstGeom>
          <a:solidFill>
            <a:srgbClr val="A1C7F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1" name="Oval 20">
            <a:extLst>
              <a:ext uri="{FF2B5EF4-FFF2-40B4-BE49-F238E27FC236}">
                <a16:creationId xmlns:a16="http://schemas.microsoft.com/office/drawing/2014/main" id="{AF558D37-3451-48F9-AF3C-DDACFF34EBEB}"/>
              </a:ext>
            </a:extLst>
          </p:cNvPr>
          <p:cNvSpPr/>
          <p:nvPr/>
        </p:nvSpPr>
        <p:spPr>
          <a:xfrm>
            <a:off x="394058" y="2257524"/>
            <a:ext cx="274320" cy="274320"/>
          </a:xfrm>
          <a:prstGeom prst="ellipse">
            <a:avLst/>
          </a:prstGeom>
          <a:solidFill>
            <a:schemeClr val="accent3">
              <a:lumMod val="60000"/>
              <a:lumOff val="4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2" name="TextBox 21">
            <a:extLst>
              <a:ext uri="{FF2B5EF4-FFF2-40B4-BE49-F238E27FC236}">
                <a16:creationId xmlns:a16="http://schemas.microsoft.com/office/drawing/2014/main" id="{80022DC2-45A1-4DE7-80A0-DE0DBDAED22E}"/>
              </a:ext>
            </a:extLst>
          </p:cNvPr>
          <p:cNvSpPr txBox="1"/>
          <p:nvPr/>
        </p:nvSpPr>
        <p:spPr>
          <a:xfrm>
            <a:off x="702372" y="2268591"/>
            <a:ext cx="1519620" cy="307777"/>
          </a:xfrm>
          <a:prstGeom prst="rect">
            <a:avLst/>
          </a:prstGeom>
          <a:noFill/>
        </p:spPr>
        <p:txBody>
          <a:bodyPr wrap="square" rtlCol="0">
            <a:spAutoFit/>
          </a:bodyPr>
          <a:lstStyle/>
          <a:p>
            <a:r>
              <a:rPr lang="en-US" b="1" dirty="0">
                <a:latin typeface="Arial Narrow" panose="020B0606020202030204" pitchFamily="34" charset="0"/>
              </a:rPr>
              <a:t>European Union</a:t>
            </a:r>
          </a:p>
        </p:txBody>
      </p:sp>
      <p:sp>
        <p:nvSpPr>
          <p:cNvPr id="23" name="TextBox 22">
            <a:extLst>
              <a:ext uri="{FF2B5EF4-FFF2-40B4-BE49-F238E27FC236}">
                <a16:creationId xmlns:a16="http://schemas.microsoft.com/office/drawing/2014/main" id="{9007536B-A77F-4754-8792-2309083FB292}"/>
              </a:ext>
            </a:extLst>
          </p:cNvPr>
          <p:cNvSpPr txBox="1"/>
          <p:nvPr/>
        </p:nvSpPr>
        <p:spPr>
          <a:xfrm>
            <a:off x="704328" y="2788261"/>
            <a:ext cx="1496518" cy="307777"/>
          </a:xfrm>
          <a:prstGeom prst="rect">
            <a:avLst/>
          </a:prstGeom>
          <a:noFill/>
        </p:spPr>
        <p:txBody>
          <a:bodyPr wrap="square" rtlCol="0">
            <a:spAutoFit/>
          </a:bodyPr>
          <a:lstStyle/>
          <a:p>
            <a:r>
              <a:rPr lang="en-US" b="1" dirty="0">
                <a:latin typeface="Arial Narrow" panose="020B0606020202030204" pitchFamily="34" charset="0"/>
              </a:rPr>
              <a:t>GIZ</a:t>
            </a:r>
          </a:p>
        </p:txBody>
      </p:sp>
      <p:sp>
        <p:nvSpPr>
          <p:cNvPr id="14" name="Oval 13">
            <a:extLst>
              <a:ext uri="{FF2B5EF4-FFF2-40B4-BE49-F238E27FC236}">
                <a16:creationId xmlns:a16="http://schemas.microsoft.com/office/drawing/2014/main" id="{3D42FA84-93F5-4159-9C6E-0F3789DF3B08}"/>
              </a:ext>
            </a:extLst>
          </p:cNvPr>
          <p:cNvSpPr>
            <a:spLocks noChangeAspect="1"/>
          </p:cNvSpPr>
          <p:nvPr/>
        </p:nvSpPr>
        <p:spPr>
          <a:xfrm>
            <a:off x="393192" y="3253271"/>
            <a:ext cx="275186" cy="274320"/>
          </a:xfrm>
          <a:prstGeom prst="ellipse">
            <a:avLst/>
          </a:prstGeom>
          <a:solidFill>
            <a:schemeClr val="accent1">
              <a:lumMod val="50000"/>
              <a:lumOff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TextBox 14">
            <a:extLst>
              <a:ext uri="{FF2B5EF4-FFF2-40B4-BE49-F238E27FC236}">
                <a16:creationId xmlns:a16="http://schemas.microsoft.com/office/drawing/2014/main" id="{ACB439EA-17F2-49C3-9DA7-A73F6ECCFD46}"/>
              </a:ext>
            </a:extLst>
          </p:cNvPr>
          <p:cNvSpPr txBox="1"/>
          <p:nvPr/>
        </p:nvSpPr>
        <p:spPr>
          <a:xfrm>
            <a:off x="704328" y="3243837"/>
            <a:ext cx="1496518" cy="523220"/>
          </a:xfrm>
          <a:prstGeom prst="rect">
            <a:avLst/>
          </a:prstGeom>
          <a:noFill/>
        </p:spPr>
        <p:txBody>
          <a:bodyPr wrap="square" rtlCol="0">
            <a:spAutoFit/>
          </a:bodyPr>
          <a:lstStyle/>
          <a:p>
            <a:r>
              <a:rPr lang="en-US" b="1" dirty="0">
                <a:latin typeface="Arial Narrow" panose="020B0606020202030204" pitchFamily="34" charset="0"/>
              </a:rPr>
              <a:t>Bill &amp; Melinda Gates Foundation</a:t>
            </a:r>
          </a:p>
        </p:txBody>
      </p:sp>
      <p:sp>
        <p:nvSpPr>
          <p:cNvPr id="26" name="TextBox 25">
            <a:extLst>
              <a:ext uri="{FF2B5EF4-FFF2-40B4-BE49-F238E27FC236}">
                <a16:creationId xmlns:a16="http://schemas.microsoft.com/office/drawing/2014/main" id="{89301E85-9F03-4E63-BB7C-68F3AC49D425}"/>
              </a:ext>
            </a:extLst>
          </p:cNvPr>
          <p:cNvSpPr txBox="1"/>
          <p:nvPr/>
        </p:nvSpPr>
        <p:spPr>
          <a:xfrm>
            <a:off x="701506" y="4751822"/>
            <a:ext cx="1246495" cy="523220"/>
          </a:xfrm>
          <a:prstGeom prst="rect">
            <a:avLst/>
          </a:prstGeom>
          <a:noFill/>
        </p:spPr>
        <p:txBody>
          <a:bodyPr wrap="square" rtlCol="0">
            <a:spAutoFit/>
          </a:bodyPr>
          <a:lstStyle/>
          <a:p>
            <a:r>
              <a:rPr lang="en-US" b="1" dirty="0">
                <a:latin typeface="Arial Narrow" panose="020B0606020202030204" pitchFamily="34" charset="0"/>
              </a:rPr>
              <a:t>Current investment</a:t>
            </a:r>
          </a:p>
        </p:txBody>
      </p:sp>
      <p:sp>
        <p:nvSpPr>
          <p:cNvPr id="27" name="Oval 26">
            <a:extLst>
              <a:ext uri="{FF2B5EF4-FFF2-40B4-BE49-F238E27FC236}">
                <a16:creationId xmlns:a16="http://schemas.microsoft.com/office/drawing/2014/main" id="{F5561BD3-08EF-4FAB-B51B-8E0C798AA12F}"/>
              </a:ext>
            </a:extLst>
          </p:cNvPr>
          <p:cNvSpPr>
            <a:spLocks noChangeAspect="1"/>
          </p:cNvSpPr>
          <p:nvPr/>
        </p:nvSpPr>
        <p:spPr>
          <a:xfrm>
            <a:off x="393192" y="4811982"/>
            <a:ext cx="274320" cy="274320"/>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86F1E76-653E-407E-B2DD-D4BD69ED5763}"/>
              </a:ext>
            </a:extLst>
          </p:cNvPr>
          <p:cNvSpPr/>
          <p:nvPr/>
        </p:nvSpPr>
        <p:spPr>
          <a:xfrm>
            <a:off x="393192" y="4259164"/>
            <a:ext cx="279989" cy="27432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9" name="TextBox 28">
            <a:extLst>
              <a:ext uri="{FF2B5EF4-FFF2-40B4-BE49-F238E27FC236}">
                <a16:creationId xmlns:a16="http://schemas.microsoft.com/office/drawing/2014/main" id="{3817DC7D-9DA4-4843-A9FC-42B366291EF3}"/>
              </a:ext>
            </a:extLst>
          </p:cNvPr>
          <p:cNvSpPr txBox="1"/>
          <p:nvPr/>
        </p:nvSpPr>
        <p:spPr>
          <a:xfrm>
            <a:off x="701506" y="4177579"/>
            <a:ext cx="1246495" cy="523220"/>
          </a:xfrm>
          <a:prstGeom prst="rect">
            <a:avLst/>
          </a:prstGeom>
          <a:noFill/>
        </p:spPr>
        <p:txBody>
          <a:bodyPr wrap="square" rtlCol="0">
            <a:spAutoFit/>
          </a:bodyPr>
          <a:lstStyle/>
          <a:p>
            <a:r>
              <a:rPr lang="en-US" b="1" dirty="0">
                <a:latin typeface="Arial Narrow" panose="020B0606020202030204" pitchFamily="34" charset="0"/>
              </a:rPr>
              <a:t>Closed investment</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50"/>
          <p:cNvSpPr txBox="1">
            <a:spLocks noGrp="1"/>
          </p:cNvSpPr>
          <p:nvPr>
            <p:ph type="body" idx="1"/>
          </p:nvPr>
        </p:nvSpPr>
        <p:spPr/>
        <p:txBody>
          <a:bodyPr/>
          <a:lstStyle/>
          <a:p>
            <a:pPr marL="0" lvl="0" indent="0"/>
            <a:r>
              <a:rPr lang="en-US" sz="3600" dirty="0">
                <a:solidFill>
                  <a:schemeClr val="dk1"/>
                </a:solidFill>
                <a:sym typeface="Calibri"/>
              </a:rPr>
              <a:t>Questions for consideration/discussion</a:t>
            </a:r>
            <a:endParaRPr lang="en-US" sz="3600" dirty="0">
              <a:solidFill>
                <a:schemeClr val="dk1"/>
              </a:solidFill>
            </a:endParaRPr>
          </a:p>
        </p:txBody>
      </p:sp>
      <p:sp>
        <p:nvSpPr>
          <p:cNvPr id="762" name="Google Shape;762;p150"/>
          <p:cNvSpPr txBox="1">
            <a:spLocks noGrp="1"/>
          </p:cNvSpPr>
          <p:nvPr>
            <p:ph type="body" idx="2"/>
          </p:nvPr>
        </p:nvSpPr>
        <p:spPr>
          <a:xfrm>
            <a:off x="836829" y="1476441"/>
            <a:ext cx="10918024" cy="4695955"/>
          </a:xfrm>
        </p:spPr>
        <p:txBody>
          <a:bodyPr/>
          <a:lstStyle/>
          <a:p>
            <a:pPr marL="0" indent="0"/>
            <a:r>
              <a:rPr lang="en-US" sz="3200" b="1" dirty="0">
                <a:sym typeface="Calibri"/>
              </a:rPr>
              <a:t>Donors:</a:t>
            </a:r>
          </a:p>
          <a:p>
            <a:pPr marL="349250" lvl="0" indent="-349250">
              <a:lnSpc>
                <a:spcPct val="100000"/>
              </a:lnSpc>
              <a:spcBef>
                <a:spcPts val="1200"/>
              </a:spcBef>
              <a:buClr>
                <a:schemeClr val="accent2"/>
              </a:buClr>
              <a:buSzPts val="3360"/>
              <a:buFont typeface="Arial"/>
              <a:buChar char="•"/>
            </a:pPr>
            <a:r>
              <a:rPr lang="en-US" dirty="0">
                <a:solidFill>
                  <a:schemeClr val="dk1"/>
                </a:solidFill>
                <a:latin typeface="Gill Sans" panose="020B0604020202020204" charset="0"/>
                <a:cs typeface="Calibri"/>
                <a:sym typeface="Calibri"/>
              </a:rPr>
              <a:t>What do donors need to know about previous investments, their performance, and how patterns of investment evolved over time?</a:t>
            </a:r>
            <a:endParaRPr lang="en-US" dirty="0">
              <a:solidFill>
                <a:schemeClr val="dk1"/>
              </a:solidFill>
              <a:latin typeface="Gill Sans" panose="020B0604020202020204" charset="0"/>
              <a:cs typeface="Calibri"/>
            </a:endParaRPr>
          </a:p>
          <a:p>
            <a:pPr marL="349250" lvl="0" indent="-349250">
              <a:lnSpc>
                <a:spcPct val="100000"/>
              </a:lnSpc>
              <a:spcBef>
                <a:spcPts val="1200"/>
              </a:spcBef>
              <a:buClr>
                <a:schemeClr val="accent2"/>
              </a:buClr>
              <a:buSzPts val="3360"/>
              <a:buFont typeface="Arial"/>
              <a:buChar char="•"/>
            </a:pPr>
            <a:r>
              <a:rPr lang="en-US" dirty="0">
                <a:solidFill>
                  <a:schemeClr val="dk1"/>
                </a:solidFill>
                <a:latin typeface="Gill Sans" panose="020B0604020202020204" charset="0"/>
                <a:cs typeface="Calibri"/>
                <a:sym typeface="Calibri"/>
              </a:rPr>
              <a:t>Where are donors collaborating and around what type of activities?</a:t>
            </a:r>
            <a:endParaRPr lang="en-US" dirty="0">
              <a:solidFill>
                <a:schemeClr val="dk1"/>
              </a:solidFill>
              <a:latin typeface="Gill Sans" panose="020B0604020202020204" charset="0"/>
              <a:cs typeface="Calibri"/>
            </a:endParaRPr>
          </a:p>
          <a:p>
            <a:pPr marL="349250" lvl="0" indent="-349250">
              <a:lnSpc>
                <a:spcPct val="100000"/>
              </a:lnSpc>
              <a:spcBef>
                <a:spcPts val="1200"/>
              </a:spcBef>
              <a:buClr>
                <a:schemeClr val="accent2"/>
              </a:buClr>
              <a:buSzPts val="3360"/>
              <a:buFont typeface="Arial"/>
              <a:buChar char="•"/>
            </a:pPr>
            <a:r>
              <a:rPr lang="en-US" dirty="0">
                <a:solidFill>
                  <a:schemeClr val="dk1"/>
                </a:solidFill>
                <a:latin typeface="Gill Sans" panose="020B0604020202020204" charset="0"/>
                <a:cs typeface="Calibri"/>
                <a:sym typeface="Calibri"/>
              </a:rPr>
              <a:t>How can donors create more and better synergies to leverage investments?</a:t>
            </a:r>
            <a:endParaRPr lang="en-US" dirty="0">
              <a:solidFill>
                <a:schemeClr val="dk1"/>
              </a:solidFill>
              <a:latin typeface="Gill Sans" panose="020B0604020202020204" charset="0"/>
              <a:cs typeface="Calibri"/>
            </a:endParaRPr>
          </a:p>
          <a:p>
            <a:pPr marL="349250" lvl="0" indent="-349250">
              <a:lnSpc>
                <a:spcPct val="100000"/>
              </a:lnSpc>
              <a:spcBef>
                <a:spcPts val="1200"/>
              </a:spcBef>
              <a:buClr>
                <a:schemeClr val="accent2"/>
              </a:buClr>
              <a:buSzPts val="3360"/>
              <a:buFont typeface="Arial"/>
              <a:buChar char="•"/>
            </a:pPr>
            <a:r>
              <a:rPr lang="en-US" dirty="0">
                <a:solidFill>
                  <a:schemeClr val="dk1"/>
                </a:solidFill>
                <a:latin typeface="Gill Sans" panose="020B0604020202020204" charset="0"/>
                <a:cs typeface="Calibri"/>
                <a:sym typeface="Calibri"/>
              </a:rPr>
              <a:t>What can we learn about different donors’ investment approaches?</a:t>
            </a:r>
            <a:endParaRPr lang="en-US" dirty="0">
              <a:solidFill>
                <a:schemeClr val="dk1"/>
              </a:solidFill>
              <a:latin typeface="Gill Sans" panose="020B0604020202020204" charset="0"/>
              <a:cs typeface="Calibri"/>
            </a:endParaRPr>
          </a:p>
          <a:p>
            <a:pPr marL="349250" lvl="0" indent="-349250">
              <a:lnSpc>
                <a:spcPct val="100000"/>
              </a:lnSpc>
              <a:spcBef>
                <a:spcPts val="1200"/>
              </a:spcBef>
              <a:buClr>
                <a:schemeClr val="accent2"/>
              </a:buClr>
              <a:buSzPts val="3360"/>
              <a:buFont typeface="Arial"/>
              <a:buChar char="•"/>
            </a:pPr>
            <a:r>
              <a:rPr lang="en-US" dirty="0">
                <a:solidFill>
                  <a:schemeClr val="dk1"/>
                </a:solidFill>
                <a:latin typeface="Gill Sans" panose="020B0604020202020204" charset="0"/>
                <a:cs typeface="Calibri"/>
                <a:sym typeface="Calibri"/>
              </a:rPr>
              <a:t>When does it make more sense to invest regionally versus at a country-specific level?</a:t>
            </a:r>
            <a:endParaRPr lang="en-US" dirty="0">
              <a:solidFill>
                <a:schemeClr val="dk1"/>
              </a:solidFill>
              <a:latin typeface="Gill Sans" panose="020B0604020202020204" charset="0"/>
              <a:cs typeface="Calibri"/>
            </a:endParaRPr>
          </a:p>
          <a:p>
            <a:pPr lvl="0"/>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p>
            <a:pPr marL="457200" lvl="0" indent="-228600" algn="l" rtl="0">
              <a:lnSpc>
                <a:spcPct val="110000"/>
              </a:lnSpc>
              <a:spcBef>
                <a:spcPts val="0"/>
              </a:spcBef>
              <a:spcAft>
                <a:spcPts val="0"/>
              </a:spcAft>
              <a:buClr>
                <a:schemeClr val="dk1"/>
              </a:buClr>
              <a:buSzPts val="4000"/>
              <a:buFont typeface="Gill Sans"/>
              <a:buNone/>
            </a:pPr>
            <a:r>
              <a:rPr lang="en-US" sz="3600" dirty="0"/>
              <a:t>Background</a:t>
            </a:r>
            <a:endParaRPr sz="3600" dirty="0"/>
          </a:p>
        </p:txBody>
      </p:sp>
      <p:sp>
        <p:nvSpPr>
          <p:cNvPr id="411" name="Google Shape;411;p2"/>
          <p:cNvSpPr txBox="1">
            <a:spLocks noGrp="1"/>
          </p:cNvSpPr>
          <p:nvPr>
            <p:ph type="body" idx="2"/>
          </p:nvPr>
        </p:nvSpPr>
        <p:spPr>
          <a:xfrm>
            <a:off x="836829" y="1632857"/>
            <a:ext cx="10494786" cy="4695955"/>
          </a:xfrm>
          <a:prstGeom prst="rect">
            <a:avLst/>
          </a:prstGeom>
          <a:noFill/>
          <a:ln>
            <a:noFill/>
          </a:ln>
        </p:spPr>
        <p:txBody>
          <a:bodyPr spcFirstLastPara="1" wrap="square" lIns="91425" tIns="45700" rIns="91425" bIns="45700" anchor="t" anchorCtr="0">
            <a:noAutofit/>
          </a:bodyPr>
          <a:lstStyle/>
          <a:p>
            <a:pPr marL="342900" indent="-342900">
              <a:lnSpc>
                <a:spcPct val="107000"/>
              </a:lnSpc>
              <a:spcBef>
                <a:spcPts val="1250"/>
              </a:spcBef>
              <a:buClr>
                <a:schemeClr val="accent2"/>
              </a:buClr>
              <a:buSzPts val="2800"/>
              <a:buFont typeface="Arial"/>
              <a:buChar char="•"/>
            </a:pPr>
            <a:r>
              <a:rPr lang="en-US" sz="2400" dirty="0">
                <a:solidFill>
                  <a:srgbClr val="202020"/>
                </a:solidFill>
                <a:latin typeface="Gill Sans" panose="020B0604020202020204" charset="0"/>
                <a:cs typeface="Calibri"/>
              </a:rPr>
              <a:t>Francophone West Africa has the highest fertility rates in the world and low contraceptive prevalence.</a:t>
            </a:r>
          </a:p>
          <a:p>
            <a:pPr marL="342900" indent="-342900">
              <a:lnSpc>
                <a:spcPct val="107000"/>
              </a:lnSpc>
              <a:spcBef>
                <a:spcPts val="1250"/>
              </a:spcBef>
              <a:buClr>
                <a:schemeClr val="accent2"/>
              </a:buClr>
              <a:buSzPts val="2800"/>
              <a:buFont typeface="Arial"/>
              <a:buChar char="•"/>
            </a:pPr>
            <a:r>
              <a:rPr lang="en-US" sz="2400" dirty="0">
                <a:solidFill>
                  <a:srgbClr val="202020"/>
                </a:solidFill>
                <a:latin typeface="Gill Sans" panose="020B0604020202020204" charset="0"/>
                <a:cs typeface="Calibri"/>
              </a:rPr>
              <a:t>The Ouagadougou Partnership was established to accelerate progress in the use of family planning (FP).</a:t>
            </a:r>
          </a:p>
          <a:p>
            <a:pPr marL="342900" indent="-342900">
              <a:lnSpc>
                <a:spcPct val="107000"/>
              </a:lnSpc>
              <a:spcBef>
                <a:spcPts val="1250"/>
              </a:spcBef>
              <a:buClr>
                <a:schemeClr val="accent2"/>
              </a:buClr>
              <a:buSzPts val="2800"/>
              <a:buFont typeface="Arial"/>
              <a:buChar char="•"/>
            </a:pPr>
            <a:r>
              <a:rPr lang="en-US" sz="2400" dirty="0">
                <a:solidFill>
                  <a:srgbClr val="202020"/>
                </a:solidFill>
                <a:latin typeface="Gill Sans" panose="020B0604020202020204" charset="0"/>
                <a:cs typeface="Calibri"/>
              </a:rPr>
              <a:t>However, efforts have focused on service delivery and commodity procurement with fewer investment in demand creation through SBC approaches. </a:t>
            </a:r>
          </a:p>
          <a:p>
            <a:pPr marL="342900" lvl="0" indent="-342900">
              <a:lnSpc>
                <a:spcPct val="107000"/>
              </a:lnSpc>
              <a:spcBef>
                <a:spcPts val="1250"/>
              </a:spcBef>
              <a:buClr>
                <a:schemeClr val="accent2"/>
              </a:buClr>
              <a:buSzPts val="2800"/>
              <a:buFont typeface="Arial"/>
              <a:buChar char="•"/>
            </a:pPr>
            <a:r>
              <a:rPr lang="en-US" sz="2400" dirty="0">
                <a:solidFill>
                  <a:schemeClr val="accent2"/>
                </a:solidFill>
                <a:latin typeface="Gill Sans" panose="020B0604020202020204" charset="0"/>
                <a:cs typeface="Calibri"/>
                <a:hlinkClick r:id="rId3">
                  <a:extLst>
                    <a:ext uri="{A12FA001-AC4F-418D-AE19-62706E023703}">
                      <ahyp:hlinkClr xmlns:ahyp="http://schemas.microsoft.com/office/drawing/2018/hyperlinkcolor" val="tx"/>
                    </a:ext>
                  </a:extLst>
                </a:hlinkClick>
              </a:rPr>
              <a:t>The SBC Global Influence Strategy</a:t>
            </a:r>
            <a:r>
              <a:rPr lang="en-US" sz="2400" dirty="0">
                <a:solidFill>
                  <a:srgbClr val="202020"/>
                </a:solidFill>
                <a:latin typeface="Gill Sans" panose="020B0604020202020204" charset="0"/>
                <a:cs typeface="Calibri"/>
              </a:rPr>
              <a:t> identified the following reasons for why there are fewer investments: (1) a lack of awareness that SBC is needed to improve outcomes and (2) a belief that SBC does not generate the same return on investment as other service delivery and procurement investment options. </a:t>
            </a:r>
          </a:p>
          <a:p>
            <a:pPr marL="457200" lvl="0" indent="-228600" algn="l" rtl="0">
              <a:lnSpc>
                <a:spcPct val="110000"/>
              </a:lnSpc>
              <a:spcBef>
                <a:spcPts val="0"/>
              </a:spcBef>
              <a:spcAft>
                <a:spcPts val="0"/>
              </a:spcAft>
              <a:buClr>
                <a:srgbClr val="303030"/>
              </a:buClr>
              <a:buSzPts val="1800"/>
              <a:buNone/>
            </a:pPr>
            <a:endParaRPr lang="en-US"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2"/>
          <p:cNvSpPr txBox="1">
            <a:spLocks noGrp="1"/>
          </p:cNvSpPr>
          <p:nvPr>
            <p:ph type="body" idx="1"/>
          </p:nvPr>
        </p:nvSpPr>
        <p:spPr/>
        <p:txBody>
          <a:bodyPr/>
          <a:lstStyle/>
          <a:p>
            <a:pPr marL="0" indent="0"/>
            <a:r>
              <a:rPr lang="en-US" sz="3600" dirty="0">
                <a:solidFill>
                  <a:schemeClr val="dk1"/>
                </a:solidFill>
                <a:sym typeface="Calibri"/>
              </a:rPr>
              <a:t>Questions for consideration/discussion</a:t>
            </a:r>
            <a:endParaRPr lang="en-US" sz="3600" dirty="0">
              <a:solidFill>
                <a:schemeClr val="dk1"/>
              </a:solidFill>
            </a:endParaRPr>
          </a:p>
          <a:p>
            <a:pPr lvl="0"/>
            <a:endParaRPr lang="en-US" dirty="0">
              <a:sym typeface="Calibri"/>
            </a:endParaRPr>
          </a:p>
        </p:txBody>
      </p:sp>
      <p:sp>
        <p:nvSpPr>
          <p:cNvPr id="769" name="Google Shape;769;p12"/>
          <p:cNvSpPr txBox="1">
            <a:spLocks noGrp="1"/>
          </p:cNvSpPr>
          <p:nvPr>
            <p:ph type="body" idx="2"/>
          </p:nvPr>
        </p:nvSpPr>
        <p:spPr/>
        <p:txBody>
          <a:bodyPr/>
          <a:lstStyle/>
          <a:p>
            <a:pPr marL="0" lvl="0" indent="0"/>
            <a:r>
              <a:rPr lang="en-US" sz="3200" b="1" dirty="0">
                <a:sym typeface="Calibri"/>
              </a:rPr>
              <a:t>Governments</a:t>
            </a:r>
            <a:endParaRPr lang="en-US" sz="3200" b="1" dirty="0"/>
          </a:p>
          <a:p>
            <a:pPr marL="349250" indent="-349250">
              <a:lnSpc>
                <a:spcPct val="100000"/>
              </a:lnSpc>
              <a:spcBef>
                <a:spcPts val="1200"/>
              </a:spcBef>
              <a:buClr>
                <a:schemeClr val="accent2"/>
              </a:buClr>
              <a:buSzPts val="3360"/>
              <a:buFont typeface="Arial"/>
              <a:buChar char="•"/>
            </a:pPr>
            <a:r>
              <a:rPr lang="en-US" dirty="0">
                <a:solidFill>
                  <a:schemeClr val="dk1"/>
                </a:solidFill>
                <a:latin typeface="Gill Sans" panose="020B0604020202020204" charset="0"/>
                <a:cs typeface="Calibri"/>
                <a:sym typeface="Calibri"/>
              </a:rPr>
              <a:t>To what extent does the information collected reflect the current environment?</a:t>
            </a:r>
            <a:endParaRPr lang="en-US" dirty="0">
              <a:solidFill>
                <a:schemeClr val="dk1"/>
              </a:solidFill>
              <a:latin typeface="Gill Sans" panose="020B0604020202020204" charset="0"/>
              <a:cs typeface="Calibri"/>
            </a:endParaRPr>
          </a:p>
          <a:p>
            <a:pPr marL="349250" indent="-349250">
              <a:lnSpc>
                <a:spcPct val="100000"/>
              </a:lnSpc>
              <a:spcBef>
                <a:spcPts val="1200"/>
              </a:spcBef>
              <a:buClr>
                <a:schemeClr val="accent2"/>
              </a:buClr>
              <a:buSzPts val="3360"/>
              <a:buFont typeface="Arial"/>
              <a:buChar char="•"/>
            </a:pPr>
            <a:r>
              <a:rPr lang="en-US" dirty="0">
                <a:solidFill>
                  <a:schemeClr val="dk1"/>
                </a:solidFill>
                <a:latin typeface="Gill Sans" panose="020B0604020202020204" charset="0"/>
                <a:cs typeface="Calibri"/>
                <a:sym typeface="Calibri"/>
              </a:rPr>
              <a:t>How can Ouagadougou Partnership countries make use of this information?</a:t>
            </a:r>
            <a:endParaRPr lang="en-US" dirty="0">
              <a:solidFill>
                <a:schemeClr val="dk1"/>
              </a:solidFill>
              <a:latin typeface="Gill Sans" panose="020B0604020202020204" charset="0"/>
              <a:cs typeface="Calibri"/>
            </a:endParaRPr>
          </a:p>
          <a:p>
            <a:pPr lvl="0"/>
            <a:endParaRPr lang="en-US"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51"/>
          <p:cNvSpPr txBox="1">
            <a:spLocks noGrp="1"/>
          </p:cNvSpPr>
          <p:nvPr>
            <p:ph type="body" idx="1"/>
          </p:nvPr>
        </p:nvSpPr>
        <p:spPr>
          <a:xfrm>
            <a:off x="3230974" y="1016547"/>
            <a:ext cx="5505450" cy="711382"/>
          </a:xfrm>
          <a:prstGeom prst="rect">
            <a:avLst/>
          </a:prstGeom>
          <a:noFill/>
          <a:ln>
            <a:noFill/>
          </a:ln>
        </p:spPr>
        <p:txBody>
          <a:bodyPr spcFirstLastPara="1" wrap="square" lIns="91425" tIns="45700" rIns="91425" bIns="45700" anchor="t" anchorCtr="0">
            <a:noAutofit/>
          </a:bodyPr>
          <a:lstStyle/>
          <a:p>
            <a:pPr marL="457200" lvl="0" indent="-228600" algn="ctr" rtl="0">
              <a:lnSpc>
                <a:spcPct val="110000"/>
              </a:lnSpc>
              <a:spcBef>
                <a:spcPts val="0"/>
              </a:spcBef>
              <a:spcAft>
                <a:spcPts val="0"/>
              </a:spcAft>
              <a:buSzPts val="2800"/>
              <a:buNone/>
            </a:pPr>
            <a:r>
              <a:rPr lang="en-US" dirty="0"/>
              <a:t> </a:t>
            </a:r>
            <a:endParaRPr dirty="0"/>
          </a:p>
        </p:txBody>
      </p:sp>
      <p:pic>
        <p:nvPicPr>
          <p:cNvPr id="6" name="Picture 5">
            <a:extLst>
              <a:ext uri="{FF2B5EF4-FFF2-40B4-BE49-F238E27FC236}">
                <a16:creationId xmlns:a16="http://schemas.microsoft.com/office/drawing/2014/main" id="{CDF8AE10-ED99-4C6A-99E2-4A86007E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327" y="5823304"/>
            <a:ext cx="1243326" cy="892629"/>
          </a:xfrm>
          <a:prstGeom prst="rect">
            <a:avLst/>
          </a:prstGeom>
        </p:spPr>
      </p:pic>
      <p:pic>
        <p:nvPicPr>
          <p:cNvPr id="7" name="Picture 6" descr="A close up of a logo&#10;&#10;Description automatically generated">
            <a:extLst>
              <a:ext uri="{FF2B5EF4-FFF2-40B4-BE49-F238E27FC236}">
                <a16:creationId xmlns:a16="http://schemas.microsoft.com/office/drawing/2014/main" id="{40EF82D1-FEFE-47D1-9008-07A7CBDB5AFC}"/>
              </a:ext>
            </a:extLst>
          </p:cNvPr>
          <p:cNvPicPr>
            <a:picLocks noChangeAspect="1"/>
          </p:cNvPicPr>
          <p:nvPr/>
        </p:nvPicPr>
        <p:blipFill>
          <a:blip r:embed="rId4"/>
          <a:stretch>
            <a:fillRect/>
          </a:stretch>
        </p:blipFill>
        <p:spPr>
          <a:xfrm>
            <a:off x="6006019" y="5785912"/>
            <a:ext cx="1979595" cy="967413"/>
          </a:xfrm>
          <a:prstGeom prst="rect">
            <a:avLst/>
          </a:prstGeom>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52"/>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p>
            <a:pPr marL="457200" lvl="0" indent="-228600" algn="l" rtl="0">
              <a:lnSpc>
                <a:spcPct val="110000"/>
              </a:lnSpc>
              <a:spcBef>
                <a:spcPts val="0"/>
              </a:spcBef>
              <a:spcAft>
                <a:spcPts val="0"/>
              </a:spcAft>
              <a:buClr>
                <a:schemeClr val="dk1"/>
              </a:buClr>
              <a:buSzPts val="4000"/>
              <a:buFont typeface="Gill Sans"/>
              <a:buNone/>
            </a:pPr>
            <a:r>
              <a:rPr lang="en-US" sz="3600" dirty="0"/>
              <a:t>Technical Notes</a:t>
            </a:r>
            <a:endParaRPr sz="3600" dirty="0"/>
          </a:p>
        </p:txBody>
      </p:sp>
      <p:sp>
        <p:nvSpPr>
          <p:cNvPr id="784" name="Google Shape;784;p152"/>
          <p:cNvSpPr txBox="1">
            <a:spLocks noGrp="1"/>
          </p:cNvSpPr>
          <p:nvPr>
            <p:ph type="body" idx="2"/>
          </p:nvPr>
        </p:nvSpPr>
        <p:spPr>
          <a:xfrm>
            <a:off x="836829" y="1579517"/>
            <a:ext cx="10791291" cy="4695955"/>
          </a:xfrm>
          <a:prstGeom prst="rect">
            <a:avLst/>
          </a:prstGeom>
          <a:noFill/>
          <a:ln>
            <a:noFill/>
          </a:ln>
        </p:spPr>
        <p:txBody>
          <a:bodyPr spcFirstLastPara="1" wrap="square" lIns="91425" tIns="45700" rIns="91425" bIns="45700" anchor="t" anchorCtr="0">
            <a:noAutofit/>
          </a:bodyPr>
          <a:lstStyle/>
          <a:p>
            <a:pPr marL="228600" lvl="0" indent="0" algn="l" rtl="0">
              <a:lnSpc>
                <a:spcPct val="110000"/>
              </a:lnSpc>
              <a:spcBef>
                <a:spcPts val="600"/>
              </a:spcBef>
              <a:spcAft>
                <a:spcPts val="0"/>
              </a:spcAft>
              <a:buSzPts val="1800"/>
              <a:buNone/>
            </a:pPr>
            <a:r>
              <a:rPr lang="en-US" sz="2400" dirty="0"/>
              <a:t>Missing due to incomplete information:</a:t>
            </a:r>
            <a:endParaRPr dirty="0"/>
          </a:p>
          <a:p>
            <a:pPr marL="685800" lvl="0" indent="-457200" algn="l" rtl="0">
              <a:lnSpc>
                <a:spcPct val="110000"/>
              </a:lnSpc>
              <a:spcBef>
                <a:spcPts val="600"/>
              </a:spcBef>
              <a:spcAft>
                <a:spcPts val="0"/>
              </a:spcAft>
              <a:buSzPts val="1800"/>
              <a:buFont typeface="Arial"/>
              <a:buChar char="•"/>
            </a:pPr>
            <a:r>
              <a:rPr lang="en-US" sz="2400" dirty="0"/>
              <a:t>MSI (Access) was omitted due to lack of information about countries of focus</a:t>
            </a:r>
            <a:endParaRPr sz="2400" dirty="0"/>
          </a:p>
          <a:p>
            <a:pPr marL="685800" lvl="0" indent="-457200" algn="l" rtl="0">
              <a:lnSpc>
                <a:spcPct val="110000"/>
              </a:lnSpc>
              <a:spcBef>
                <a:spcPts val="600"/>
              </a:spcBef>
              <a:spcAft>
                <a:spcPts val="0"/>
              </a:spcAft>
              <a:buSzPts val="1800"/>
              <a:buFont typeface="Arial"/>
              <a:buChar char="•"/>
            </a:pPr>
            <a:r>
              <a:rPr lang="en-US" sz="2400" dirty="0"/>
              <a:t>Slide 17 – </a:t>
            </a:r>
            <a:r>
              <a:rPr lang="en-US" sz="2400" dirty="0" err="1"/>
              <a:t>EngenderHealth</a:t>
            </a:r>
            <a:r>
              <a:rPr lang="en-US" sz="2400" dirty="0"/>
              <a:t> (Program and Strategy in West Africa)</a:t>
            </a:r>
            <a:endParaRPr dirty="0"/>
          </a:p>
          <a:p>
            <a:pPr marL="685800" lvl="0" indent="-457200" algn="l" rtl="0">
              <a:lnSpc>
                <a:spcPct val="110000"/>
              </a:lnSpc>
              <a:spcBef>
                <a:spcPts val="600"/>
              </a:spcBef>
              <a:spcAft>
                <a:spcPts val="0"/>
              </a:spcAft>
              <a:buSzPts val="1800"/>
              <a:buFont typeface="Arial"/>
              <a:buChar char="•"/>
            </a:pPr>
            <a:r>
              <a:rPr lang="en-US" sz="2400" dirty="0"/>
              <a:t>Slide 21 – UNFPA (Bringing communication and advocacy related to FP)</a:t>
            </a:r>
            <a:endParaRPr dirty="0"/>
          </a:p>
          <a:p>
            <a:pPr marL="685800" lvl="0" indent="-457200" algn="l" rtl="0">
              <a:lnSpc>
                <a:spcPct val="110000"/>
              </a:lnSpc>
              <a:spcBef>
                <a:spcPts val="600"/>
              </a:spcBef>
              <a:spcAft>
                <a:spcPts val="0"/>
              </a:spcAft>
              <a:buSzPts val="1800"/>
              <a:buFont typeface="Arial"/>
              <a:buChar char="•"/>
            </a:pPr>
            <a:r>
              <a:rPr lang="en-US" sz="2400" dirty="0"/>
              <a:t>Slide 24 – MSI (Support for HCD)</a:t>
            </a:r>
            <a:endParaRPr dirty="0"/>
          </a:p>
          <a:p>
            <a:pPr marL="685800" lvl="0" indent="-457200">
              <a:spcBef>
                <a:spcPts val="600"/>
              </a:spcBef>
              <a:buFont typeface="Arial"/>
              <a:buChar char="•"/>
            </a:pPr>
            <a:r>
              <a:rPr lang="en-US" sz="2400" dirty="0"/>
              <a:t>Slide 27 – I3S (Implementation of a comprehensive sexual and reproductive health strategy) is missing due to incomplete information</a:t>
            </a:r>
            <a:endParaRPr sz="2400" dirty="0"/>
          </a:p>
          <a:p>
            <a:pPr marL="685800" lvl="0" indent="-457200">
              <a:spcBef>
                <a:spcPts val="600"/>
              </a:spcBef>
              <a:buFont typeface="Arial"/>
              <a:buChar char="•"/>
            </a:pPr>
            <a:r>
              <a:rPr lang="en-US" sz="2400" dirty="0"/>
              <a:t>Slide 31 – </a:t>
            </a:r>
            <a:r>
              <a:rPr lang="en-US" sz="2400" dirty="0" err="1"/>
              <a:t>EngenderHealth</a:t>
            </a:r>
            <a:r>
              <a:rPr lang="en-US" sz="2400" dirty="0"/>
              <a:t> (Amplify the voices of girls and women living in Côte d'Ivoire for quality access to SRH services) </a:t>
            </a:r>
            <a:endParaRPr sz="24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25" name="Group 24">
            <a:extLst>
              <a:ext uri="{FF2B5EF4-FFF2-40B4-BE49-F238E27FC236}">
                <a16:creationId xmlns:a16="http://schemas.microsoft.com/office/drawing/2014/main" id="{E97422B9-F3B3-480D-BA4C-2EC6F54C47D5}"/>
              </a:ext>
            </a:extLst>
          </p:cNvPr>
          <p:cNvGrpSpPr/>
          <p:nvPr/>
        </p:nvGrpSpPr>
        <p:grpSpPr>
          <a:xfrm>
            <a:off x="580912" y="3005982"/>
            <a:ext cx="5732180" cy="3387198"/>
            <a:chOff x="166384" y="3005982"/>
            <a:chExt cx="5732180" cy="3387198"/>
          </a:xfrm>
        </p:grpSpPr>
        <p:grpSp>
          <p:nvGrpSpPr>
            <p:cNvPr id="24" name="Group 23">
              <a:extLst>
                <a:ext uri="{FF2B5EF4-FFF2-40B4-BE49-F238E27FC236}">
                  <a16:creationId xmlns:a16="http://schemas.microsoft.com/office/drawing/2014/main" id="{4887D378-1455-4C0A-8184-42E48B20FC4C}"/>
                </a:ext>
              </a:extLst>
            </p:cNvPr>
            <p:cNvGrpSpPr/>
            <p:nvPr/>
          </p:nvGrpSpPr>
          <p:grpSpPr>
            <a:xfrm>
              <a:off x="166384" y="3005982"/>
              <a:ext cx="5732180" cy="3387198"/>
              <a:chOff x="166384" y="3005982"/>
              <a:chExt cx="5732180" cy="3387198"/>
            </a:xfrm>
          </p:grpSpPr>
          <p:grpSp>
            <p:nvGrpSpPr>
              <p:cNvPr id="23" name="Group 22">
                <a:extLst>
                  <a:ext uri="{FF2B5EF4-FFF2-40B4-BE49-F238E27FC236}">
                    <a16:creationId xmlns:a16="http://schemas.microsoft.com/office/drawing/2014/main" id="{8119DBB8-7F19-4403-95A8-417C8009A28B}"/>
                  </a:ext>
                </a:extLst>
              </p:cNvPr>
              <p:cNvGrpSpPr/>
              <p:nvPr/>
            </p:nvGrpSpPr>
            <p:grpSpPr>
              <a:xfrm>
                <a:off x="166384" y="3005982"/>
                <a:ext cx="5732180" cy="3387198"/>
                <a:chOff x="166384" y="3005982"/>
                <a:chExt cx="5732180" cy="3387198"/>
              </a:xfrm>
            </p:grpSpPr>
            <p:grpSp>
              <p:nvGrpSpPr>
                <p:cNvPr id="22" name="Group 21">
                  <a:extLst>
                    <a:ext uri="{FF2B5EF4-FFF2-40B4-BE49-F238E27FC236}">
                      <a16:creationId xmlns:a16="http://schemas.microsoft.com/office/drawing/2014/main" id="{BA2D99BD-6D5D-4A03-92BC-6714E161AE0E}"/>
                    </a:ext>
                  </a:extLst>
                </p:cNvPr>
                <p:cNvGrpSpPr/>
                <p:nvPr/>
              </p:nvGrpSpPr>
              <p:grpSpPr>
                <a:xfrm>
                  <a:off x="166384" y="3005982"/>
                  <a:ext cx="5732180" cy="3387198"/>
                  <a:chOff x="166384" y="3005982"/>
                  <a:chExt cx="5732180" cy="3387198"/>
                </a:xfrm>
              </p:grpSpPr>
              <p:pic>
                <p:nvPicPr>
                  <p:cNvPr id="10" name="Picture 9" descr="A screenshot of a cell phone&#10;&#10;Description automatically generated">
                    <a:extLst>
                      <a:ext uri="{FF2B5EF4-FFF2-40B4-BE49-F238E27FC236}">
                        <a16:creationId xmlns:a16="http://schemas.microsoft.com/office/drawing/2014/main" id="{74F86676-F4D9-4BD0-9C87-6211F9BC46B6}"/>
                      </a:ext>
                    </a:extLst>
                  </p:cNvPr>
                  <p:cNvPicPr>
                    <a:picLocks noChangeAspect="1"/>
                  </p:cNvPicPr>
                  <p:nvPr/>
                </p:nvPicPr>
                <p:blipFill>
                  <a:blip r:embed="rId3"/>
                  <a:stretch>
                    <a:fillRect/>
                  </a:stretch>
                </p:blipFill>
                <p:spPr>
                  <a:xfrm>
                    <a:off x="166384" y="3005982"/>
                    <a:ext cx="5732180" cy="3387198"/>
                  </a:xfrm>
                  <a:prstGeom prst="rect">
                    <a:avLst/>
                  </a:prstGeom>
                </p:spPr>
              </p:pic>
              <p:sp>
                <p:nvSpPr>
                  <p:cNvPr id="19" name="Left Brace 18">
                    <a:extLst>
                      <a:ext uri="{FF2B5EF4-FFF2-40B4-BE49-F238E27FC236}">
                        <a16:creationId xmlns:a16="http://schemas.microsoft.com/office/drawing/2014/main" id="{97ED382E-383B-4B87-9217-8DCD51765145}"/>
                      </a:ext>
                    </a:extLst>
                  </p:cNvPr>
                  <p:cNvSpPr/>
                  <p:nvPr/>
                </p:nvSpPr>
                <p:spPr>
                  <a:xfrm>
                    <a:off x="2829869" y="4433323"/>
                    <a:ext cx="45719" cy="871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Left Brace 26">
                  <a:extLst>
                    <a:ext uri="{FF2B5EF4-FFF2-40B4-BE49-F238E27FC236}">
                      <a16:creationId xmlns:a16="http://schemas.microsoft.com/office/drawing/2014/main" id="{2839AD23-FD04-4E71-B7D2-54F97CA93795}"/>
                    </a:ext>
                  </a:extLst>
                </p:cNvPr>
                <p:cNvSpPr/>
                <p:nvPr/>
              </p:nvSpPr>
              <p:spPr>
                <a:xfrm>
                  <a:off x="5244426" y="5569464"/>
                  <a:ext cx="45719" cy="2202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Left Brace 19">
                <a:extLst>
                  <a:ext uri="{FF2B5EF4-FFF2-40B4-BE49-F238E27FC236}">
                    <a16:creationId xmlns:a16="http://schemas.microsoft.com/office/drawing/2014/main" id="{5846F8B2-BB4C-47D7-842D-4F4CF36E9DCC}"/>
                  </a:ext>
                </a:extLst>
              </p:cNvPr>
              <p:cNvSpPr/>
              <p:nvPr/>
            </p:nvSpPr>
            <p:spPr>
              <a:xfrm>
                <a:off x="3254571" y="4923026"/>
                <a:ext cx="45719" cy="5677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Left Brace 20">
              <a:extLst>
                <a:ext uri="{FF2B5EF4-FFF2-40B4-BE49-F238E27FC236}">
                  <a16:creationId xmlns:a16="http://schemas.microsoft.com/office/drawing/2014/main" id="{74B12D6C-BD31-4C0F-8E9D-B709312964CF}"/>
                </a:ext>
              </a:extLst>
            </p:cNvPr>
            <p:cNvSpPr/>
            <p:nvPr/>
          </p:nvSpPr>
          <p:spPr>
            <a:xfrm>
              <a:off x="3410582" y="5092040"/>
              <a:ext cx="45719" cy="3033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1" name="Google Shape;501;p4"/>
          <p:cNvSpPr txBox="1">
            <a:spLocks noGrp="1"/>
          </p:cNvSpPr>
          <p:nvPr>
            <p:ph type="body" idx="1"/>
          </p:nvPr>
        </p:nvSpPr>
        <p:spPr>
          <a:xfrm>
            <a:off x="358140" y="617680"/>
            <a:ext cx="12016740" cy="532493"/>
          </a:xfrm>
          <a:prstGeom prst="rect">
            <a:avLst/>
          </a:prstGeom>
          <a:noFill/>
          <a:ln>
            <a:noFill/>
          </a:ln>
        </p:spPr>
        <p:txBody>
          <a:bodyPr spcFirstLastPara="1" wrap="square" lIns="91425" tIns="45700" rIns="91425" bIns="45700" anchor="t" anchorCtr="0">
            <a:noAutofit/>
          </a:bodyPr>
          <a:lstStyle/>
          <a:p>
            <a:r>
              <a:rPr lang="en-US" sz="3200" dirty="0">
                <a:solidFill>
                  <a:schemeClr val="dk1"/>
                </a:solidFill>
              </a:rPr>
              <a:t>Not all countries may require equal investment in demand</a:t>
            </a:r>
            <a:endParaRPr sz="3200" dirty="0">
              <a:solidFill>
                <a:schemeClr val="dk1"/>
              </a:solidFill>
            </a:endParaRPr>
          </a:p>
        </p:txBody>
      </p:sp>
      <p:sp>
        <p:nvSpPr>
          <p:cNvPr id="504" name="Google Shape;504;p4"/>
          <p:cNvSpPr txBox="1"/>
          <p:nvPr/>
        </p:nvSpPr>
        <p:spPr>
          <a:xfrm>
            <a:off x="4987714" y="6342185"/>
            <a:ext cx="672364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Source: Weinberger M, et al. The maximum contraceptive prevalence ‘demand curve’: guiding discussions on programmatic investments. Gates Open Research. 1:15, 2017.</a:t>
            </a:r>
            <a:endParaRPr dirty="0"/>
          </a:p>
        </p:txBody>
      </p:sp>
      <p:sp>
        <p:nvSpPr>
          <p:cNvPr id="505" name="Google Shape;505;p4"/>
          <p:cNvSpPr txBox="1"/>
          <p:nvPr/>
        </p:nvSpPr>
        <p:spPr>
          <a:xfrm>
            <a:off x="6123980" y="2950510"/>
            <a:ext cx="5587374" cy="30007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600"/>
              </a:spcBef>
              <a:spcAft>
                <a:spcPts val="0"/>
              </a:spcAft>
              <a:buClr>
                <a:schemeClr val="accent2"/>
              </a:buClr>
              <a:buSzPts val="2400"/>
              <a:buFont typeface="Arial"/>
              <a:buChar char="•"/>
            </a:pPr>
            <a:r>
              <a:rPr lang="en-US" sz="2000" b="0" i="0" u="none" strike="noStrike" cap="none">
                <a:solidFill>
                  <a:srgbClr val="000000"/>
                </a:solidFill>
                <a:latin typeface="Gill Sans" panose="020B0604020202020204" charset="0"/>
                <a:sym typeface="Arial"/>
              </a:rPr>
              <a:t>Niger has no potential use gap—without investing in demand generation there is limited potential to improve </a:t>
            </a:r>
            <a:r>
              <a:rPr lang="en-US" sz="2000" b="0" i="0" u="none" strike="noStrike" cap="none" err="1">
                <a:solidFill>
                  <a:srgbClr val="000000"/>
                </a:solidFill>
                <a:latin typeface="Gill Sans" panose="020B0604020202020204" charset="0"/>
                <a:sym typeface="Arial"/>
              </a:rPr>
              <a:t>mCPR</a:t>
            </a:r>
            <a:r>
              <a:rPr lang="en-US" sz="2000" b="0" i="0" u="none" strike="noStrike" cap="none">
                <a:solidFill>
                  <a:srgbClr val="000000"/>
                </a:solidFill>
                <a:latin typeface="Gill Sans" panose="020B0604020202020204" charset="0"/>
                <a:sym typeface="Arial"/>
              </a:rPr>
              <a:t>.</a:t>
            </a:r>
            <a:endParaRPr lang="en-US">
              <a:latin typeface="Gill Sans" panose="020B0604020202020204" charset="0"/>
            </a:endParaRPr>
          </a:p>
          <a:p>
            <a:pPr marL="285750" marR="0" lvl="0" indent="-285750" algn="l" rtl="0">
              <a:lnSpc>
                <a:spcPct val="100000"/>
              </a:lnSpc>
              <a:spcBef>
                <a:spcPts val="600"/>
              </a:spcBef>
              <a:spcAft>
                <a:spcPts val="0"/>
              </a:spcAft>
              <a:buClr>
                <a:schemeClr val="accent2"/>
              </a:buClr>
              <a:buSzPts val="2400"/>
              <a:buFont typeface="Arial"/>
              <a:buChar char="•"/>
            </a:pPr>
            <a:r>
              <a:rPr lang="en-US" sz="2000" b="0" i="0" u="none" strike="noStrike" cap="none">
                <a:solidFill>
                  <a:srgbClr val="000000"/>
                </a:solidFill>
                <a:latin typeface="Gill Sans" panose="020B0604020202020204" charset="0"/>
                <a:sym typeface="Arial"/>
              </a:rPr>
              <a:t>Burkina Faso has a modest potential use gap.</a:t>
            </a:r>
            <a:endParaRPr lang="en-US">
              <a:latin typeface="Gill Sans" panose="020B0604020202020204" charset="0"/>
            </a:endParaRPr>
          </a:p>
          <a:p>
            <a:pPr marL="285750" lvl="0" indent="-285750">
              <a:spcBef>
                <a:spcPts val="600"/>
              </a:spcBef>
              <a:buClr>
                <a:schemeClr val="accent2"/>
              </a:buClr>
              <a:buSzPts val="2400"/>
              <a:buFont typeface="Arial"/>
              <a:buChar char="•"/>
            </a:pPr>
            <a:r>
              <a:rPr lang="en-US" sz="2000">
                <a:latin typeface="Gill Sans" panose="020B0604020202020204" charset="0"/>
              </a:rPr>
              <a:t>Côte d'Ivoire and </a:t>
            </a:r>
            <a:r>
              <a:rPr lang="en-US" sz="2000" b="0" i="0" u="none" strike="noStrike" cap="none">
                <a:solidFill>
                  <a:srgbClr val="000000"/>
                </a:solidFill>
                <a:latin typeface="Gill Sans" panose="020B0604020202020204" charset="0"/>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Togo have a large potential use gap, indicating there is existing demand and there may be a need to focus more investments on supply.</a:t>
            </a:r>
            <a:endParaRPr lang="en-US">
              <a:latin typeface="Gill Sans" panose="020B0604020202020204" charset="0"/>
            </a:endParaRPr>
          </a:p>
          <a:p>
            <a:pPr marL="285750" marR="0" lvl="0" indent="-19685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6" name="Google Shape;505;p4">
            <a:extLst>
              <a:ext uri="{FF2B5EF4-FFF2-40B4-BE49-F238E27FC236}">
                <a16:creationId xmlns:a16="http://schemas.microsoft.com/office/drawing/2014/main" id="{06583FC1-530D-424F-858C-4AC05694A2C9}"/>
              </a:ext>
            </a:extLst>
          </p:cNvPr>
          <p:cNvSpPr txBox="1"/>
          <p:nvPr/>
        </p:nvSpPr>
        <p:spPr>
          <a:xfrm>
            <a:off x="618742" y="1316440"/>
            <a:ext cx="11217031" cy="184661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2"/>
              </a:buClr>
              <a:buSzPts val="2400"/>
              <a:buFont typeface="Arial"/>
              <a:buChar char="•"/>
            </a:pPr>
            <a:r>
              <a:rPr lang="en-US" sz="2000" b="0" i="0" u="none" strike="noStrike" cap="none">
                <a:solidFill>
                  <a:srgbClr val="000000"/>
                </a:solidFill>
                <a:latin typeface="Gill Sans" panose="020B0604020202020204" charset="0"/>
                <a:sym typeface="Arial"/>
              </a:rPr>
              <a:t>The maximum contraceptive prevalence demand curve (</a:t>
            </a:r>
            <a:r>
              <a:rPr lang="en-US" sz="2000" b="0" i="0" u="none" strike="noStrike" cap="none" err="1">
                <a:solidFill>
                  <a:srgbClr val="000000"/>
                </a:solidFill>
                <a:latin typeface="Gill Sans" panose="020B0604020202020204" charset="0"/>
                <a:sym typeface="Arial"/>
              </a:rPr>
              <a:t>mCPR</a:t>
            </a:r>
            <a:r>
              <a:rPr lang="en-US" sz="2000">
                <a:latin typeface="Gill Sans" panose="020B0604020202020204" charset="0"/>
              </a:rPr>
              <a:t>)</a:t>
            </a:r>
            <a:r>
              <a:rPr lang="en-US" sz="2000" b="0" i="0" u="none" strike="noStrike" cap="none">
                <a:solidFill>
                  <a:srgbClr val="000000"/>
                </a:solidFill>
                <a:latin typeface="Gill Sans" panose="020B0604020202020204" charset="0"/>
                <a:sym typeface="Arial"/>
              </a:rPr>
              <a:t> is a tool that helps us establish how much a country’s </a:t>
            </a:r>
            <a:r>
              <a:rPr lang="en-US" sz="2000" b="0" i="0" u="none" strike="noStrike" cap="none" err="1">
                <a:solidFill>
                  <a:srgbClr val="000000"/>
                </a:solidFill>
                <a:latin typeface="Gill Sans" panose="020B0604020202020204" charset="0"/>
                <a:sym typeface="Arial"/>
              </a:rPr>
              <a:t>mCPR</a:t>
            </a:r>
            <a:r>
              <a:rPr lang="en-US" sz="2000" b="0" i="0" u="none" strike="noStrike" cap="none">
                <a:solidFill>
                  <a:srgbClr val="000000"/>
                </a:solidFill>
                <a:latin typeface="Gill Sans" panose="020B0604020202020204" charset="0"/>
                <a:sym typeface="Arial"/>
              </a:rPr>
              <a:t> can expect to grow without further investment in demand creation. </a:t>
            </a:r>
            <a:r>
              <a:rPr lang="en-US" sz="2000" b="0" i="0" u="none" strike="noStrike" cap="none">
                <a:solidFill>
                  <a:srgbClr val="000000"/>
                </a:solidFill>
                <a:latin typeface="Gill Sans" panose="020B0604020202020204" charset="0"/>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The potential use gap indicates where more demand-side interventions are needed to be able to improve </a:t>
            </a:r>
            <a:r>
              <a:rPr lang="en-US" sz="2000" b="0" i="0" u="none" strike="noStrike" cap="none" err="1">
                <a:solidFill>
                  <a:srgbClr val="000000"/>
                </a:solidFill>
                <a:latin typeface="Gill Sans" panose="020B0604020202020204" charset="0"/>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mCPR</a:t>
            </a:r>
            <a:r>
              <a:rPr lang="en-US" sz="2000" b="0" i="0" u="none" strike="noStrike" cap="none">
                <a:solidFill>
                  <a:srgbClr val="000000"/>
                </a:solidFill>
                <a:latin typeface="Gill Sans" panose="020B0604020202020204" charset="0"/>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 small potential use gap indicates the need for demand-side investments to increase </a:t>
            </a:r>
            <a:r>
              <a:rPr lang="en-US" sz="2000" b="0" i="0" u="none" strike="noStrike" cap="none" err="1">
                <a:solidFill>
                  <a:srgbClr val="000000"/>
                </a:solidFill>
                <a:latin typeface="Gill Sans" panose="020B0604020202020204" charset="0"/>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mCPR</a:t>
            </a:r>
            <a:r>
              <a:rPr lang="en-US" sz="2000" b="0" i="0" u="none" strike="noStrike" cap="none">
                <a:solidFill>
                  <a:srgbClr val="000000"/>
                </a:solidFill>
                <a:latin typeface="Gill Sans" panose="020B0604020202020204" charset="0"/>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 large potential use gap indicates the need to prioritize access investments to increase </a:t>
            </a:r>
            <a:r>
              <a:rPr lang="en-US" sz="2000" b="0" i="0" u="none" strike="noStrike" cap="none" err="1">
                <a:solidFill>
                  <a:srgbClr val="000000"/>
                </a:solidFill>
                <a:latin typeface="Gill Sans" panose="020B0604020202020204" charset="0"/>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mCPR</a:t>
            </a:r>
            <a:r>
              <a:rPr lang="en-US" sz="2000" b="0" i="0" u="none" strike="noStrike" cap="none">
                <a:solidFill>
                  <a:srgbClr val="000000"/>
                </a:solidFill>
                <a:latin typeface="Gill Sans" panose="020B0604020202020204" charset="0"/>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t>
            </a:r>
            <a:endParaRPr lang="en-US">
              <a:latin typeface="Gill Sans" panose="020B0604020202020204" charset="0"/>
            </a:endParaRPr>
          </a:p>
          <a:p>
            <a:pPr marL="285750" marR="0" lvl="0" indent="-19685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28"/>
          <p:cNvSpPr txBox="1">
            <a:spLocks noGrp="1"/>
          </p:cNvSpPr>
          <p:nvPr>
            <p:ph type="body" idx="1"/>
          </p:nvPr>
        </p:nvSpPr>
        <p:spPr>
          <a:xfrm>
            <a:off x="836829" y="592464"/>
            <a:ext cx="10869897" cy="532493"/>
          </a:xfrm>
        </p:spPr>
        <p:txBody>
          <a:bodyPr/>
          <a:lstStyle/>
          <a:p>
            <a:pPr marL="0" lvl="0" indent="0"/>
            <a:r>
              <a:rPr lang="en-US" sz="3600" dirty="0">
                <a:solidFill>
                  <a:schemeClr val="dk1"/>
                </a:solidFill>
                <a:sym typeface="Calibri"/>
              </a:rPr>
              <a:t>Purpose of FP investment mapping</a:t>
            </a:r>
            <a:endParaRPr lang="en-US" sz="3600" dirty="0">
              <a:solidFill>
                <a:schemeClr val="dk1"/>
              </a:solidFill>
            </a:endParaRPr>
          </a:p>
        </p:txBody>
      </p:sp>
      <p:sp>
        <p:nvSpPr>
          <p:cNvPr id="417" name="Google Shape;417;p128"/>
          <p:cNvSpPr txBox="1">
            <a:spLocks noGrp="1"/>
          </p:cNvSpPr>
          <p:nvPr>
            <p:ph type="body" idx="2"/>
          </p:nvPr>
        </p:nvSpPr>
        <p:spPr>
          <a:xfrm>
            <a:off x="836829" y="1632857"/>
            <a:ext cx="10545045" cy="4695955"/>
          </a:xfrm>
        </p:spPr>
        <p:txBody>
          <a:bodyPr/>
          <a:lstStyle/>
          <a:p>
            <a:pPr marL="0" indent="0"/>
            <a:r>
              <a:rPr lang="en-US" dirty="0">
                <a:solidFill>
                  <a:srgbClr val="242424"/>
                </a:solidFill>
                <a:latin typeface="Gill Sans" panose="020B0604020202020204" charset="0"/>
                <a:cs typeface="Calibri" panose="020F0502020204030204" pitchFamily="34" charset="0"/>
                <a:sym typeface="Arial"/>
              </a:rPr>
              <a:t>Breakthrough RESEARCH gathered information from FP projects and donors as part of a broader set of activities focused on strengthening SBC monitoring and evaluation for FP in Francophone West Africa:</a:t>
            </a:r>
            <a:endParaRPr lang="en-US" dirty="0">
              <a:solidFill>
                <a:srgbClr val="000000"/>
              </a:solidFill>
              <a:latin typeface="Gill Sans" panose="020B0604020202020204" charset="0"/>
              <a:cs typeface="Calibri" panose="020F0502020204030204" pitchFamily="34" charset="0"/>
              <a:sym typeface="Arial"/>
            </a:endParaRPr>
          </a:p>
          <a:p>
            <a:pPr marL="342900" lvl="0" indent="-342900">
              <a:lnSpc>
                <a:spcPct val="107000"/>
              </a:lnSpc>
              <a:spcBef>
                <a:spcPts val="1250"/>
              </a:spcBef>
              <a:buClr>
                <a:schemeClr val="accent2"/>
              </a:buClr>
              <a:buSzPts val="2800"/>
              <a:buFont typeface="Arial"/>
              <a:buChar char="•"/>
            </a:pPr>
            <a:r>
              <a:rPr lang="en-US" sz="2400" dirty="0">
                <a:solidFill>
                  <a:srgbClr val="202020"/>
                </a:solidFill>
                <a:latin typeface="Gill Sans" panose="020B0604020202020204" charset="0"/>
                <a:cs typeface="Calibri"/>
                <a:sym typeface="Calibri"/>
              </a:rPr>
              <a:t>To provide a snapshot of FP investments by donor and type of investment in Burkina Faso, Côte d'Ivoire (RCI), Niger, and Togo</a:t>
            </a:r>
            <a:endParaRPr lang="en-US" sz="2400" dirty="0">
              <a:solidFill>
                <a:srgbClr val="202020"/>
              </a:solidFill>
              <a:latin typeface="Gill Sans" panose="020B0604020202020204" charset="0"/>
              <a:cs typeface="Calibri"/>
            </a:endParaRPr>
          </a:p>
          <a:p>
            <a:pPr marL="342900" lvl="0" indent="-342900">
              <a:lnSpc>
                <a:spcPct val="107000"/>
              </a:lnSpc>
              <a:spcBef>
                <a:spcPts val="1250"/>
              </a:spcBef>
              <a:buClr>
                <a:schemeClr val="accent2"/>
              </a:buClr>
              <a:buSzPts val="2800"/>
              <a:buFont typeface="Arial"/>
              <a:buChar char="•"/>
            </a:pPr>
            <a:r>
              <a:rPr lang="en-US" sz="2400" dirty="0">
                <a:solidFill>
                  <a:srgbClr val="202020"/>
                </a:solidFill>
                <a:latin typeface="Gill Sans" panose="020B0604020202020204" charset="0"/>
                <a:cs typeface="Calibri"/>
                <a:sym typeface="Calibri"/>
              </a:rPr>
              <a:t>Country selection is based on current USAID FP investments through Breakthrough ACTION and Amplify-FP</a:t>
            </a:r>
            <a:endParaRPr lang="en-US" sz="2400" dirty="0">
              <a:solidFill>
                <a:srgbClr val="202020"/>
              </a:solidFill>
              <a:latin typeface="Gill Sans" panose="020B0604020202020204" charset="0"/>
              <a:cs typeface="Calibri"/>
            </a:endParaRPr>
          </a:p>
          <a:p>
            <a:pPr marL="342900" lvl="0" indent="-342900">
              <a:lnSpc>
                <a:spcPct val="107000"/>
              </a:lnSpc>
              <a:spcBef>
                <a:spcPts val="1250"/>
              </a:spcBef>
              <a:buClr>
                <a:schemeClr val="accent2"/>
              </a:buClr>
              <a:buSzPts val="2800"/>
              <a:buFont typeface="Arial"/>
              <a:buChar char="•"/>
            </a:pPr>
            <a:r>
              <a:rPr lang="en-US" sz="2400" dirty="0">
                <a:solidFill>
                  <a:srgbClr val="202020"/>
                </a:solidFill>
                <a:latin typeface="Gill Sans" panose="020B0604020202020204" charset="0"/>
                <a:cs typeface="Calibri"/>
                <a:sym typeface="Calibri"/>
              </a:rPr>
              <a:t>This activity builds on the first version of the SBC FP Investment Database developed by the Bill &amp; Melinda Gates Foundation</a:t>
            </a:r>
            <a:endParaRPr lang="en-US" sz="2400" dirty="0">
              <a:solidFill>
                <a:srgbClr val="202020"/>
              </a:solidFill>
              <a:latin typeface="Gill Sans" panose="020B0604020202020204" charset="0"/>
              <a:cs typeface="Calibri"/>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29"/>
          <p:cNvSpPr/>
          <p:nvPr/>
        </p:nvSpPr>
        <p:spPr>
          <a:xfrm>
            <a:off x="775687" y="2216839"/>
            <a:ext cx="5120640" cy="1428918"/>
          </a:xfrm>
          <a:prstGeom prst="roundRect">
            <a:avLst>
              <a:gd name="adj" fmla="val 16667"/>
            </a:avLst>
          </a:prstGeom>
          <a:noFill/>
          <a:ln w="25400" cap="flat" cmpd="sng">
            <a:solidFill>
              <a:schemeClr val="accent1"/>
            </a:solidFill>
            <a:prstDash val="solid"/>
            <a:round/>
            <a:headEnd type="none" w="sm" len="sm"/>
            <a:tailEnd type="none" w="sm" len="sm"/>
          </a:ln>
        </p:spPr>
        <p:txBody>
          <a:bodyPr spcFirstLastPara="1" wrap="square" lIns="457200" tIns="91425" rIns="91425" bIns="1828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242424"/>
                </a:solidFill>
                <a:latin typeface="Gill Sans"/>
                <a:ea typeface="Gill Sans"/>
                <a:cs typeface="Gill Sans"/>
                <a:sym typeface="Gill Sans"/>
              </a:rPr>
              <a:t>Baseline document + online searches </a:t>
            </a:r>
            <a:endParaRPr sz="1400" b="0" i="0" u="none" strike="noStrike" cap="none" dirty="0">
              <a:solidFill>
                <a:srgbClr val="2424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242424"/>
                </a:solidFill>
                <a:latin typeface="Gill Sans"/>
                <a:ea typeface="Gill Sans"/>
                <a:cs typeface="Gill Sans"/>
                <a:sym typeface="Gill Sans"/>
              </a:rPr>
              <a:t>Ouagadougou Partnership and stakeholder websites </a:t>
            </a:r>
            <a:endParaRPr sz="1400" b="0" i="0" u="none" strike="noStrike" cap="none" dirty="0">
              <a:solidFill>
                <a:srgbClr val="000000"/>
              </a:solidFill>
              <a:latin typeface="Arial"/>
              <a:ea typeface="Arial"/>
              <a:cs typeface="Arial"/>
              <a:sym typeface="Arial"/>
            </a:endParaRPr>
          </a:p>
        </p:txBody>
      </p:sp>
      <p:sp>
        <p:nvSpPr>
          <p:cNvPr id="424" name="Google Shape;424;p129"/>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4000"/>
              <a:buFont typeface="Gill Sans"/>
              <a:buNone/>
            </a:pPr>
            <a:r>
              <a:rPr lang="en-US" sz="3600" dirty="0">
                <a:solidFill>
                  <a:schemeClr val="dk1"/>
                </a:solidFill>
              </a:rPr>
              <a:t>Process</a:t>
            </a:r>
            <a:r>
              <a:rPr lang="en-US" sz="3600" dirty="0"/>
              <a:t> </a:t>
            </a:r>
            <a:endParaRPr sz="3600" dirty="0"/>
          </a:p>
        </p:txBody>
      </p:sp>
      <p:sp>
        <p:nvSpPr>
          <p:cNvPr id="425" name="Google Shape;425;p129"/>
          <p:cNvSpPr/>
          <p:nvPr/>
        </p:nvSpPr>
        <p:spPr>
          <a:xfrm>
            <a:off x="315151" y="2171011"/>
            <a:ext cx="914400" cy="914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Gill Sans"/>
                <a:ea typeface="Gill Sans"/>
                <a:cs typeface="Gill Sans"/>
                <a:sym typeface="Gill Sans"/>
              </a:rPr>
              <a:t>1</a:t>
            </a:r>
            <a:endParaRPr sz="1400" b="0" i="0" u="none" strike="noStrike" cap="none">
              <a:solidFill>
                <a:srgbClr val="000000"/>
              </a:solidFill>
              <a:latin typeface="Arial"/>
              <a:ea typeface="Arial"/>
              <a:cs typeface="Arial"/>
              <a:sym typeface="Arial"/>
            </a:endParaRPr>
          </a:p>
        </p:txBody>
      </p:sp>
      <p:sp>
        <p:nvSpPr>
          <p:cNvPr id="426" name="Google Shape;426;p129"/>
          <p:cNvSpPr/>
          <p:nvPr/>
        </p:nvSpPr>
        <p:spPr>
          <a:xfrm>
            <a:off x="6642331" y="2216839"/>
            <a:ext cx="5120640" cy="1428918"/>
          </a:xfrm>
          <a:prstGeom prst="roundRect">
            <a:avLst>
              <a:gd name="adj" fmla="val 16667"/>
            </a:avLst>
          </a:prstGeom>
          <a:noFill/>
          <a:ln w="25400" cap="flat" cmpd="sng">
            <a:solidFill>
              <a:schemeClr val="accent2"/>
            </a:solidFill>
            <a:prstDash val="solid"/>
            <a:round/>
            <a:headEnd type="none" w="sm" len="sm"/>
            <a:tailEnd type="none" w="sm" len="sm"/>
          </a:ln>
        </p:spPr>
        <p:txBody>
          <a:bodyPr spcFirstLastPara="1" wrap="square" lIns="457200" tIns="91425" rIns="91425" bIns="1828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242424"/>
                </a:solidFill>
                <a:latin typeface="Gill Sans"/>
                <a:ea typeface="Gill Sans"/>
                <a:cs typeface="Gill Sans"/>
                <a:sym typeface="Gill Sans"/>
              </a:rPr>
              <a:t>Stakeholder interviews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242424"/>
                </a:solidFill>
                <a:latin typeface="Gill Sans"/>
                <a:ea typeface="Gill Sans"/>
                <a:cs typeface="Gill Sans"/>
                <a:sym typeface="Gill Sans"/>
              </a:rPr>
              <a:t>Who is funding FP work in this setting?</a:t>
            </a:r>
            <a:endParaRPr sz="2000" b="1" i="0" u="none" strike="noStrike" cap="none" dirty="0">
              <a:solidFill>
                <a:srgbClr val="242424"/>
              </a:solidFill>
              <a:latin typeface="Gill Sans"/>
              <a:ea typeface="Gill Sans"/>
              <a:cs typeface="Gill Sans"/>
              <a:sym typeface="Gill Sans"/>
            </a:endParaRPr>
          </a:p>
        </p:txBody>
      </p:sp>
      <p:sp>
        <p:nvSpPr>
          <p:cNvPr id="427" name="Google Shape;427;p129"/>
          <p:cNvSpPr/>
          <p:nvPr/>
        </p:nvSpPr>
        <p:spPr>
          <a:xfrm>
            <a:off x="6173099" y="2156021"/>
            <a:ext cx="914400" cy="914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Gill Sans"/>
                <a:ea typeface="Gill Sans"/>
                <a:cs typeface="Gill Sans"/>
                <a:sym typeface="Gill Sans"/>
              </a:rPr>
              <a:t>2</a:t>
            </a:r>
            <a:endParaRPr sz="1400" b="0" i="0" u="none" strike="noStrike" cap="none">
              <a:solidFill>
                <a:srgbClr val="000000"/>
              </a:solidFill>
              <a:latin typeface="Arial"/>
              <a:ea typeface="Arial"/>
              <a:cs typeface="Arial"/>
              <a:sym typeface="Arial"/>
            </a:endParaRPr>
          </a:p>
        </p:txBody>
      </p:sp>
      <p:sp>
        <p:nvSpPr>
          <p:cNvPr id="428" name="Google Shape;428;p129"/>
          <p:cNvSpPr/>
          <p:nvPr/>
        </p:nvSpPr>
        <p:spPr>
          <a:xfrm>
            <a:off x="775687" y="4011557"/>
            <a:ext cx="5120640" cy="1280160"/>
          </a:xfrm>
          <a:prstGeom prst="roundRect">
            <a:avLst>
              <a:gd name="adj" fmla="val 16667"/>
            </a:avLst>
          </a:prstGeom>
          <a:noFill/>
          <a:ln w="25400" cap="flat" cmpd="sng">
            <a:solidFill>
              <a:schemeClr val="accent3"/>
            </a:solidFill>
            <a:prstDash val="solid"/>
            <a:round/>
            <a:headEnd type="none" w="sm" len="sm"/>
            <a:tailEnd type="none" w="sm" len="sm"/>
          </a:ln>
        </p:spPr>
        <p:txBody>
          <a:bodyPr spcFirstLastPara="1" wrap="square" lIns="457200" tIns="91425" rIns="91425" bIns="1828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242424"/>
                </a:solidFill>
                <a:latin typeface="Gill Sans"/>
                <a:ea typeface="Gill Sans"/>
                <a:cs typeface="Gill Sans"/>
                <a:sym typeface="Gill Sans"/>
              </a:rPr>
              <a:t>Crosscheck with documents provided during stakeholder interviews</a:t>
            </a:r>
            <a:endParaRPr sz="1400" b="0" i="0" u="none" strike="noStrike" cap="none" dirty="0">
              <a:solidFill>
                <a:srgbClr val="000000"/>
              </a:solidFill>
              <a:latin typeface="Arial"/>
              <a:ea typeface="Arial"/>
              <a:cs typeface="Arial"/>
              <a:sym typeface="Arial"/>
            </a:endParaRPr>
          </a:p>
        </p:txBody>
      </p:sp>
      <p:sp>
        <p:nvSpPr>
          <p:cNvPr id="429" name="Google Shape;429;p129"/>
          <p:cNvSpPr/>
          <p:nvPr/>
        </p:nvSpPr>
        <p:spPr>
          <a:xfrm>
            <a:off x="315151" y="3977745"/>
            <a:ext cx="914400" cy="9144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Gill Sans"/>
                <a:ea typeface="Gill Sans"/>
                <a:cs typeface="Gill Sans"/>
                <a:sym typeface="Gill Sans"/>
              </a:rPr>
              <a:t>3</a:t>
            </a:r>
            <a:endParaRPr sz="1400" b="0" i="0" u="none" strike="noStrike" cap="none">
              <a:solidFill>
                <a:srgbClr val="000000"/>
              </a:solidFill>
              <a:latin typeface="Arial"/>
              <a:ea typeface="Arial"/>
              <a:cs typeface="Arial"/>
              <a:sym typeface="Arial"/>
            </a:endParaRPr>
          </a:p>
        </p:txBody>
      </p:sp>
      <p:sp>
        <p:nvSpPr>
          <p:cNvPr id="430" name="Google Shape;430;p129"/>
          <p:cNvSpPr/>
          <p:nvPr/>
        </p:nvSpPr>
        <p:spPr>
          <a:xfrm>
            <a:off x="6642331" y="4011557"/>
            <a:ext cx="5120640" cy="1280160"/>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457200" tIns="91425" rIns="91425" bIns="1828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42424"/>
                </a:solidFill>
                <a:latin typeface="Gill Sans"/>
                <a:ea typeface="Gill Sans"/>
                <a:cs typeface="Gill Sans"/>
                <a:sym typeface="Gill Sans"/>
              </a:rPr>
              <a:t>Validation</a:t>
            </a:r>
            <a:endParaRPr sz="1400" b="0" i="0" u="none" strike="noStrike" cap="none">
              <a:solidFill>
                <a:srgbClr val="2424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42424"/>
                </a:solidFill>
                <a:latin typeface="Gill Sans"/>
                <a:ea typeface="Gill Sans"/>
                <a:cs typeface="Gill Sans"/>
                <a:sym typeface="Gill Sans"/>
              </a:rPr>
              <a:t>Have we missed anything?</a:t>
            </a:r>
            <a:endParaRPr sz="1400" b="0" i="0" u="none" strike="noStrike" cap="none">
              <a:solidFill>
                <a:srgbClr val="000000"/>
              </a:solidFill>
              <a:latin typeface="Arial"/>
              <a:ea typeface="Arial"/>
              <a:cs typeface="Arial"/>
              <a:sym typeface="Arial"/>
            </a:endParaRPr>
          </a:p>
        </p:txBody>
      </p:sp>
      <p:sp>
        <p:nvSpPr>
          <p:cNvPr id="431" name="Google Shape;431;p129"/>
          <p:cNvSpPr/>
          <p:nvPr/>
        </p:nvSpPr>
        <p:spPr>
          <a:xfrm>
            <a:off x="6173099" y="3977745"/>
            <a:ext cx="914400" cy="914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Gill Sans"/>
                <a:ea typeface="Gill Sans"/>
                <a:cs typeface="Gill Sans"/>
                <a:sym typeface="Gill Sans"/>
              </a:rPr>
              <a:t>4</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3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228600" algn="l" rtl="0">
              <a:lnSpc>
                <a:spcPct val="110000"/>
              </a:lnSpc>
              <a:spcBef>
                <a:spcPts val="0"/>
              </a:spcBef>
              <a:spcAft>
                <a:spcPts val="0"/>
              </a:spcAft>
              <a:buClr>
                <a:schemeClr val="dk1"/>
              </a:buClr>
              <a:buSzPts val="4000"/>
              <a:buFont typeface="Gill Sans"/>
              <a:buNone/>
            </a:pPr>
            <a:r>
              <a:rPr lang="en-US" sz="3600" dirty="0">
                <a:solidFill>
                  <a:schemeClr val="dk1"/>
                </a:solidFill>
              </a:rPr>
              <a:t>Definitions</a:t>
            </a:r>
          </a:p>
        </p:txBody>
      </p:sp>
      <p:sp>
        <p:nvSpPr>
          <p:cNvPr id="438" name="Google Shape;438;p130"/>
          <p:cNvSpPr txBox="1">
            <a:spLocks noGrp="1"/>
          </p:cNvSpPr>
          <p:nvPr>
            <p:ph type="body" idx="2"/>
          </p:nvPr>
        </p:nvSpPr>
        <p:spPr>
          <a:xfrm>
            <a:off x="836829" y="2526633"/>
            <a:ext cx="10725518" cy="380218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005EDE"/>
              </a:buClr>
              <a:buSzPts val="1800"/>
              <a:buNone/>
            </a:pPr>
            <a:r>
              <a:rPr lang="en-US" sz="2000" b="1" dirty="0">
                <a:solidFill>
                  <a:schemeClr val="accent2"/>
                </a:solidFill>
                <a:latin typeface="Gill Sans" panose="020B0604020202020204" charset="0"/>
                <a:ea typeface="Calibri"/>
                <a:cs typeface="Calibri"/>
                <a:sym typeface="Calibri"/>
              </a:rPr>
              <a:t>Technical area types of investments</a:t>
            </a:r>
            <a:endParaRPr sz="2000" dirty="0">
              <a:latin typeface="Gill Sans" panose="020B0604020202020204" charset="0"/>
            </a:endParaRPr>
          </a:p>
          <a:p>
            <a:pPr marL="349250" lvl="0" indent="-349250" algn="l" rtl="0">
              <a:lnSpc>
                <a:spcPct val="110000"/>
              </a:lnSpc>
              <a:spcBef>
                <a:spcPts val="800"/>
              </a:spcBef>
              <a:spcAft>
                <a:spcPts val="0"/>
              </a:spcAft>
              <a:buClr>
                <a:srgbClr val="005EDE"/>
              </a:buClr>
              <a:buSzPts val="2640"/>
              <a:buFont typeface="Arial"/>
              <a:buChar char="•"/>
            </a:pPr>
            <a:r>
              <a:rPr lang="en-US" sz="2000" dirty="0">
                <a:latin typeface="Gill Sans" panose="020B0604020202020204" charset="0"/>
                <a:ea typeface="Calibri"/>
                <a:cs typeface="Calibri"/>
                <a:sym typeface="Calibri"/>
              </a:rPr>
              <a:t>Supply side — designated to increase the availability and/or quality of FP services and commodities</a:t>
            </a:r>
            <a:endParaRPr sz="2000" dirty="0">
              <a:latin typeface="Gill Sans" panose="020B0604020202020204" charset="0"/>
            </a:endParaRPr>
          </a:p>
          <a:p>
            <a:pPr marL="349250" lvl="0" indent="-349250">
              <a:spcBef>
                <a:spcPts val="800"/>
              </a:spcBef>
              <a:buClr>
                <a:srgbClr val="005EDE"/>
              </a:buClr>
              <a:buSzPts val="2640"/>
              <a:buFont typeface="Arial"/>
              <a:buChar char="•"/>
            </a:pPr>
            <a:r>
              <a:rPr lang="en-US" sz="2000" dirty="0">
                <a:latin typeface="Gill Sans" panose="020B0604020202020204" charset="0"/>
                <a:ea typeface="Calibri"/>
                <a:cs typeface="Calibri"/>
                <a:sym typeface="Calibri"/>
              </a:rPr>
              <a:t>Demand side — designated to increase the demand for FP and related services</a:t>
            </a:r>
            <a:endParaRPr sz="2000" dirty="0">
              <a:latin typeface="Gill Sans" panose="020B0604020202020204" charset="0"/>
            </a:endParaRPr>
          </a:p>
          <a:p>
            <a:pPr marL="349250" lvl="0" indent="-349250">
              <a:spcBef>
                <a:spcPts val="800"/>
              </a:spcBef>
              <a:buClr>
                <a:srgbClr val="005EDE"/>
              </a:buClr>
              <a:buSzPts val="2640"/>
              <a:buFont typeface="Arial"/>
              <a:buChar char="•"/>
            </a:pPr>
            <a:r>
              <a:rPr lang="en-US" sz="2000" dirty="0">
                <a:latin typeface="Gill Sans" panose="020B0604020202020204" charset="0"/>
                <a:ea typeface="Calibri"/>
                <a:cs typeface="Calibri"/>
                <a:sym typeface="Calibri"/>
              </a:rPr>
              <a:t>Advocacy — designated to positively shift the enabling environment for FP</a:t>
            </a:r>
            <a:endParaRPr sz="2000" dirty="0">
              <a:latin typeface="Gill Sans" panose="020B0604020202020204" charset="0"/>
            </a:endParaRPr>
          </a:p>
          <a:p>
            <a:pPr marL="349250" lvl="0" indent="-349250">
              <a:spcBef>
                <a:spcPts val="800"/>
              </a:spcBef>
              <a:buClr>
                <a:srgbClr val="005EDE"/>
              </a:buClr>
              <a:buSzPts val="2640"/>
              <a:buFont typeface="Arial"/>
              <a:buChar char="•"/>
            </a:pPr>
            <a:r>
              <a:rPr lang="en-US" sz="2000" dirty="0">
                <a:latin typeface="Gill Sans" panose="020B0604020202020204" charset="0"/>
                <a:ea typeface="Calibri"/>
                <a:cs typeface="Calibri"/>
                <a:sym typeface="Calibri"/>
              </a:rPr>
              <a:t>Research and measurement — primarily designated to improve the availability of data and evidence and their use for policy and program decision making</a:t>
            </a:r>
            <a:endParaRPr sz="2000" dirty="0">
              <a:latin typeface="Gill Sans" panose="020B0604020202020204" charset="0"/>
            </a:endParaRPr>
          </a:p>
          <a:p>
            <a:pPr marL="349250" lvl="0" indent="-349250">
              <a:spcBef>
                <a:spcPts val="1600"/>
              </a:spcBef>
              <a:buClr>
                <a:srgbClr val="005EDE"/>
              </a:buClr>
              <a:buSzPts val="2640"/>
              <a:buFont typeface="Arial"/>
              <a:buChar char="•"/>
            </a:pPr>
            <a:r>
              <a:rPr lang="en-US" sz="2000" dirty="0">
                <a:latin typeface="Gill Sans" panose="020B0604020202020204" charset="0"/>
                <a:ea typeface="Calibri"/>
                <a:cs typeface="Calibri"/>
                <a:sym typeface="Calibri"/>
              </a:rPr>
              <a:t>Multi-area investment </a:t>
            </a:r>
            <a:r>
              <a:rPr lang="en-US" sz="2000">
                <a:latin typeface="Gill Sans" panose="020B0604020202020204" charset="0"/>
                <a:ea typeface="Calibri"/>
                <a:cs typeface="Calibri"/>
                <a:sym typeface="Calibri"/>
              </a:rPr>
              <a:t>— cover </a:t>
            </a:r>
            <a:r>
              <a:rPr lang="en-US" sz="2000" dirty="0">
                <a:latin typeface="Gill Sans" panose="020B0604020202020204" charset="0"/>
                <a:ea typeface="Calibri"/>
                <a:cs typeface="Calibri"/>
                <a:sym typeface="Calibri"/>
              </a:rPr>
              <a:t>more than one technical area along the types of investments noted above</a:t>
            </a:r>
            <a:endParaRPr sz="2000" dirty="0">
              <a:latin typeface="Gill Sans" panose="020B0604020202020204" charset="0"/>
            </a:endParaRPr>
          </a:p>
          <a:p>
            <a:pPr marL="457200" lvl="0" indent="-289560" algn="l" rtl="0">
              <a:lnSpc>
                <a:spcPct val="110000"/>
              </a:lnSpc>
              <a:spcBef>
                <a:spcPts val="1600"/>
              </a:spcBef>
              <a:spcAft>
                <a:spcPts val="800"/>
              </a:spcAft>
              <a:buClr>
                <a:srgbClr val="005EDE"/>
              </a:buClr>
              <a:buSzPts val="2640"/>
              <a:buFont typeface="Arial"/>
              <a:buNone/>
            </a:pPr>
            <a:endParaRPr sz="2000" dirty="0">
              <a:latin typeface="Calibri"/>
              <a:ea typeface="Calibri"/>
              <a:cs typeface="Calibri"/>
              <a:sym typeface="Calibri"/>
            </a:endParaRPr>
          </a:p>
        </p:txBody>
      </p:sp>
      <p:sp>
        <p:nvSpPr>
          <p:cNvPr id="439" name="Google Shape;439;p130"/>
          <p:cNvSpPr/>
          <p:nvPr/>
        </p:nvSpPr>
        <p:spPr>
          <a:xfrm>
            <a:off x="836829" y="1424734"/>
            <a:ext cx="10518342" cy="981582"/>
          </a:xfrm>
          <a:prstGeom prst="rect">
            <a:avLst/>
          </a:prstGeom>
          <a:solidFill>
            <a:schemeClr val="accent1"/>
          </a:solidFill>
          <a:ln w="25400" cap="flat" cmpd="sng">
            <a:solidFill>
              <a:srgbClr val="022A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Gill Sans" panose="020B0604020202020204" charset="0"/>
                <a:ea typeface="Calibri"/>
                <a:cs typeface="Calibri"/>
                <a:sym typeface="Calibri"/>
              </a:rPr>
              <a:t>An FP investment is defined as a single or multi-donor project or initiative, funded by non-governmental sources, with the purpose of improving FP outcomes</a:t>
            </a:r>
            <a:endParaRPr sz="1400" b="0" i="0" u="none" strike="noStrike" cap="none" dirty="0">
              <a:solidFill>
                <a:srgbClr val="000000"/>
              </a:solidFill>
              <a:latin typeface="Gill Sans" panose="020B0604020202020204" charset="0"/>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31"/>
          <p:cNvSpPr txBox="1">
            <a:spLocks noGrp="1"/>
          </p:cNvSpPr>
          <p:nvPr>
            <p:ph type="body" idx="1"/>
          </p:nvPr>
        </p:nvSpPr>
        <p:spPr>
          <a:xfrm>
            <a:off x="836829" y="592464"/>
            <a:ext cx="9856571" cy="532493"/>
          </a:xfrm>
          <a:prstGeom prst="rect">
            <a:avLst/>
          </a:prstGeom>
          <a:noFill/>
          <a:ln>
            <a:noFill/>
          </a:ln>
        </p:spPr>
        <p:txBody>
          <a:bodyPr spcFirstLastPara="1" wrap="square" lIns="91425" tIns="45700" rIns="91425" bIns="45700" anchor="t" anchorCtr="0">
            <a:noAutofit/>
          </a:bodyPr>
          <a:lstStyle/>
          <a:p>
            <a:r>
              <a:rPr lang="en-US" sz="3600" dirty="0">
                <a:solidFill>
                  <a:schemeClr val="dk1"/>
                </a:solidFill>
                <a:sym typeface="Calibri"/>
              </a:rPr>
              <a:t>Limitations</a:t>
            </a:r>
            <a:endParaRPr sz="3600" dirty="0">
              <a:solidFill>
                <a:schemeClr val="dk1"/>
              </a:solidFill>
            </a:endParaRPr>
          </a:p>
        </p:txBody>
      </p:sp>
      <p:sp>
        <p:nvSpPr>
          <p:cNvPr id="445" name="Google Shape;445;p131"/>
          <p:cNvSpPr txBox="1">
            <a:spLocks noGrp="1"/>
          </p:cNvSpPr>
          <p:nvPr>
            <p:ph type="body" idx="2"/>
          </p:nvPr>
        </p:nvSpPr>
        <p:spPr>
          <a:xfrm>
            <a:off x="836829" y="1632857"/>
            <a:ext cx="10713487" cy="4695955"/>
          </a:xfrm>
          <a:prstGeom prst="rect">
            <a:avLst/>
          </a:prstGeom>
          <a:noFill/>
          <a:ln>
            <a:noFill/>
          </a:ln>
        </p:spPr>
        <p:txBody>
          <a:bodyPr spcFirstLastPara="1" wrap="square" lIns="91425" tIns="45700" rIns="91425" bIns="45700" anchor="t" anchorCtr="0">
            <a:noAutofit/>
          </a:bodyPr>
          <a:lstStyle/>
          <a:p>
            <a:pPr marL="742950" lvl="0" indent="-514350" algn="l" rtl="0">
              <a:lnSpc>
                <a:spcPct val="100000"/>
              </a:lnSpc>
              <a:spcBef>
                <a:spcPts val="0"/>
              </a:spcBef>
              <a:spcAft>
                <a:spcPts val="0"/>
              </a:spcAft>
              <a:buClr>
                <a:schemeClr val="accent2"/>
              </a:buClr>
              <a:buSzPts val="3360"/>
              <a:buFont typeface="Arial"/>
              <a:buAutoNum type="arabicPeriod"/>
            </a:pPr>
            <a:r>
              <a:rPr lang="en-US">
                <a:latin typeface="Gill Sans" panose="020B0604020202020204" charset="0"/>
                <a:ea typeface="Calibri"/>
                <a:cs typeface="Calibri"/>
                <a:sym typeface="Calibri"/>
              </a:rPr>
              <a:t>This snapshot only reflects investments in the last five years.</a:t>
            </a:r>
            <a:endParaRPr lang="en-US">
              <a:latin typeface="Gill Sans" panose="020B0604020202020204" charset="0"/>
            </a:endParaRPr>
          </a:p>
          <a:p>
            <a:pPr marL="742950" lvl="0" indent="-514350" algn="l" rtl="0">
              <a:lnSpc>
                <a:spcPct val="100000"/>
              </a:lnSpc>
              <a:spcBef>
                <a:spcPts val="1800"/>
              </a:spcBef>
              <a:spcAft>
                <a:spcPts val="0"/>
              </a:spcAft>
              <a:buClr>
                <a:schemeClr val="accent2"/>
              </a:buClr>
              <a:buSzPts val="3360"/>
              <a:buFont typeface="Arial"/>
              <a:buAutoNum type="arabicPeriod"/>
            </a:pPr>
            <a:r>
              <a:rPr lang="en-US">
                <a:latin typeface="Gill Sans" panose="020B060402020202020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It does not reflect the dollar amount of each investment,</a:t>
            </a:r>
            <a:r>
              <a:rPr lang="en-US">
                <a:latin typeface="Gill Sans" panose="020B0604020202020204" charset="0"/>
                <a:ea typeface="Calibri"/>
                <a:cs typeface="Calibri"/>
                <a:sym typeface="Calibri"/>
              </a:rPr>
              <a:t> or the level of influence (potential or real) in these countries. </a:t>
            </a:r>
            <a:endParaRPr lang="en-US">
              <a:latin typeface="Gill Sans" panose="020B0604020202020204" charset="0"/>
            </a:endParaRPr>
          </a:p>
          <a:p>
            <a:pPr marL="742950" lvl="0" indent="-514350" algn="l" rtl="0">
              <a:lnSpc>
                <a:spcPct val="100000"/>
              </a:lnSpc>
              <a:spcBef>
                <a:spcPts val="1800"/>
              </a:spcBef>
              <a:spcAft>
                <a:spcPts val="1800"/>
              </a:spcAft>
              <a:buClr>
                <a:schemeClr val="accent2"/>
              </a:buClr>
              <a:buSzPts val="3360"/>
              <a:buAutoNum type="arabicPeriod"/>
            </a:pPr>
            <a:r>
              <a:rPr lang="en-US">
                <a:latin typeface="Gill Sans" panose="020B0604020202020204" charset="0"/>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This document is based on stakeholder interviews in four countries, supplemented with online searches and a preliminary form of the SBC investment database. It is likely that some information was missed during the data collection process and the quality of information collected may not be complete, resulting in misclassifications. </a:t>
            </a:r>
            <a:endParaRPr lang="en-US">
              <a:latin typeface="Gill Sans" panose="020B0604020202020204" charset="0"/>
            </a:endParaRPr>
          </a:p>
        </p:txBody>
      </p:sp>
    </p:spTree>
  </p:cSld>
  <p:clrMapOvr>
    <a:masterClrMapping/>
  </p:clrMapOvr>
  <p:transition>
    <p:fade/>
  </p:transition>
</p:sld>
</file>

<file path=ppt/theme/theme1.xml><?xml version="1.0" encoding="utf-8"?>
<a:theme xmlns:a="http://schemas.openxmlformats.org/drawingml/2006/main" name="1_Office Theme">
  <a:themeElements>
    <a:clrScheme name="Breakthrough RESEARCH 1">
      <a:dk1>
        <a:srgbClr val="404040"/>
      </a:dk1>
      <a:lt1>
        <a:srgbClr val="FFFFFF"/>
      </a:lt1>
      <a:dk2>
        <a:srgbClr val="494949"/>
      </a:dk2>
      <a:lt2>
        <a:srgbClr val="FFFFFF"/>
      </a:lt2>
      <a:accent1>
        <a:srgbClr val="043A5B"/>
      </a:accent1>
      <a:accent2>
        <a:srgbClr val="1474F7"/>
      </a:accent2>
      <a:accent3>
        <a:srgbClr val="1AA8DF"/>
      </a:accent3>
      <a:accent4>
        <a:srgbClr val="6DBD52"/>
      </a:accent4>
      <a:accent5>
        <a:srgbClr val="F07B2F"/>
      </a:accent5>
      <a:accent6>
        <a:srgbClr val="AAF3FA"/>
      </a:accent6>
      <a:hlink>
        <a:srgbClr val="1474F7"/>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reakthrough RESEARCH 1">
      <a:dk1>
        <a:srgbClr val="404040"/>
      </a:dk1>
      <a:lt1>
        <a:srgbClr val="FFFFFF"/>
      </a:lt1>
      <a:dk2>
        <a:srgbClr val="494949"/>
      </a:dk2>
      <a:lt2>
        <a:srgbClr val="FFFFFF"/>
      </a:lt2>
      <a:accent1>
        <a:srgbClr val="043A5B"/>
      </a:accent1>
      <a:accent2>
        <a:srgbClr val="1474F7"/>
      </a:accent2>
      <a:accent3>
        <a:srgbClr val="1AA8DF"/>
      </a:accent3>
      <a:accent4>
        <a:srgbClr val="6DBD52"/>
      </a:accent4>
      <a:accent5>
        <a:srgbClr val="F07B2F"/>
      </a:accent5>
      <a:accent6>
        <a:srgbClr val="AAF3FA"/>
      </a:accent6>
      <a:hlink>
        <a:srgbClr val="1474F7"/>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ABC9B39A5D9741BA22E8E4973D8684" ma:contentTypeVersion="13" ma:contentTypeDescription="Create a new document." ma:contentTypeScope="" ma:versionID="f0199b04e1131cfe1bfe78221afde2d2">
  <xsd:schema xmlns:xsd="http://www.w3.org/2001/XMLSchema" xmlns:xs="http://www.w3.org/2001/XMLSchema" xmlns:p="http://schemas.microsoft.com/office/2006/metadata/properties" xmlns:ns3="7a74f3c0-9b9c-4d94-9512-86650a9ca1aa" xmlns:ns4="b6600c55-b940-446b-bef8-6710fda9aecb" targetNamespace="http://schemas.microsoft.com/office/2006/metadata/properties" ma:root="true" ma:fieldsID="a69087750cd4eced9faaee4d0252c0d1" ns3:_="" ns4:_="">
    <xsd:import namespace="7a74f3c0-9b9c-4d94-9512-86650a9ca1aa"/>
    <xsd:import namespace="b6600c55-b940-446b-bef8-6710fda9aec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74f3c0-9b9c-4d94-9512-86650a9ca1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600c55-b940-446b-bef8-6710fda9ae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98A8B-931F-4638-93C5-02D2762C992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38DD61E-E188-46F5-9DB3-654B0DA3B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74f3c0-9b9c-4d94-9512-86650a9ca1aa"/>
    <ds:schemaRef ds:uri="b6600c55-b940-446b-bef8-6710fda9a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DC10FB-E989-4502-8F24-451008D54F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4402</TotalTime>
  <Words>2538</Words>
  <Application>Microsoft Office PowerPoint</Application>
  <PresentationFormat>Widescreen</PresentationFormat>
  <Paragraphs>735</Paragraphs>
  <Slides>42</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Gill Sans</vt:lpstr>
      <vt:lpstr>Arial</vt:lpstr>
      <vt:lpstr>Arial Narrow</vt:lpstr>
      <vt:lpstr>Open Sans Light</vt:lpstr>
      <vt:lpstr>Lato Light</vt:lpstr>
      <vt:lpstr>Calibri</vt:lpstr>
      <vt:lpstr>1_Office Theme</vt:lpstr>
      <vt:lpstr>Office Theme</vt:lpstr>
      <vt:lpstr>This is a summary of family planning investments collected from stakeholders across the four WABA/Amplify-FP countries. It is Appendix 4 of a report:  Dougherty, Leanne, Martha Silva, and Kathryn Spielman. 2020. "Strengthening social and behavior change monitoring and evaluation for family planning in Francophone West Africa," Breakthrough RESEARCH Final Report. Washington DC: Population Council.  Available at: http://breakthroughactionandresearch.org/wp-content/uploads/2020/04/WABA-FP-IndicatorMapping-Report.pdf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Investments</vt:lpstr>
      <vt:lpstr>PowerPoint Presentation</vt:lpstr>
      <vt:lpstr>PowerPoint Presentation</vt:lpstr>
      <vt:lpstr>PowerPoint Presentation</vt:lpstr>
      <vt:lpstr>In the last 5 years we counted 25 West Africa regional or sub-regional investments, 17 of which included all 4 countries and  7 of which included only 2 or 3 countries.   Of these investments, 11 have addressed FP supply, 12 have focused on demand, 9 on advocacy, and 6 on measurement. </vt:lpstr>
      <vt:lpstr>PowerPoint Presentation</vt:lpstr>
      <vt:lpstr>PowerPoint Presentation</vt:lpstr>
      <vt:lpstr>PowerPoint Presentation</vt:lpstr>
      <vt:lpstr>PowerPoint Presentation</vt:lpstr>
      <vt:lpstr>PowerPoint Presentation</vt:lpstr>
      <vt:lpstr>PowerPoint Presentation</vt:lpstr>
      <vt:lpstr>In the last five years we counted 27 investments in Burkina Faso, excluding regional investments.   Of these investments, 12 have addressed FP supply, 14 have focused on demand, 13 on advocacy, and 3 on measurement.  Burkina Faso has more investments compared to other countries and covers a balanced range of technical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Breakthrough RESEARCH, Population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presentation of FP stakeholder investments across the four WABA/Amplify-FP countries</dc:title>
  <dc:creator>Leanne Dougherty; Martha Silva; Kathryn Spielman</dc:creator>
  <cp:lastModifiedBy>Sherry Hutchinson</cp:lastModifiedBy>
  <cp:revision>9</cp:revision>
  <dcterms:created xsi:type="dcterms:W3CDTF">2020-01-06T15:08:03Z</dcterms:created>
  <dcterms:modified xsi:type="dcterms:W3CDTF">2020-04-22T18:35:02Z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0x010100C1ABC9B39A5D9741BA22E8E4973D8684</vt:lpwstr>
  </property>
</Properties>
</file>